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56" r:id="rId2"/>
    <p:sldId id="284" r:id="rId3"/>
    <p:sldId id="261" r:id="rId4"/>
    <p:sldId id="308" r:id="rId5"/>
    <p:sldId id="336" r:id="rId6"/>
    <p:sldId id="320" r:id="rId7"/>
    <p:sldId id="305" r:id="rId8"/>
    <p:sldId id="333" r:id="rId9"/>
    <p:sldId id="335" r:id="rId10"/>
    <p:sldId id="334" r:id="rId11"/>
    <p:sldId id="317" r:id="rId12"/>
    <p:sldId id="306" r:id="rId13"/>
    <p:sldId id="310" r:id="rId14"/>
    <p:sldId id="311" r:id="rId15"/>
    <p:sldId id="313" r:id="rId16"/>
    <p:sldId id="337" r:id="rId17"/>
    <p:sldId id="321" r:id="rId18"/>
    <p:sldId id="324" r:id="rId19"/>
    <p:sldId id="325" r:id="rId20"/>
    <p:sldId id="326" r:id="rId21"/>
    <p:sldId id="327" r:id="rId22"/>
    <p:sldId id="328" r:id="rId23"/>
    <p:sldId id="330" r:id="rId24"/>
    <p:sldId id="331" r:id="rId25"/>
    <p:sldId id="332" r:id="rId26"/>
    <p:sldId id="338" r:id="rId27"/>
    <p:sldId id="339" r:id="rId28"/>
    <p:sldId id="340" r:id="rId29"/>
    <p:sldId id="341" r:id="rId30"/>
    <p:sldId id="342" r:id="rId31"/>
    <p:sldId id="343" r:id="rId32"/>
    <p:sldId id="344" r:id="rId33"/>
    <p:sldId id="345" r:id="rId34"/>
    <p:sldId id="347" r:id="rId35"/>
    <p:sldId id="348" r:id="rId36"/>
    <p:sldId id="349" r:id="rId37"/>
    <p:sldId id="350" r:id="rId38"/>
    <p:sldId id="351" r:id="rId39"/>
    <p:sldId id="352" r:id="rId40"/>
    <p:sldId id="393" r:id="rId41"/>
    <p:sldId id="395" r:id="rId42"/>
    <p:sldId id="394" r:id="rId43"/>
    <p:sldId id="396" r:id="rId44"/>
    <p:sldId id="397" r:id="rId45"/>
    <p:sldId id="398" r:id="rId46"/>
    <p:sldId id="399" r:id="rId47"/>
    <p:sldId id="400" r:id="rId48"/>
    <p:sldId id="401" r:id="rId49"/>
    <p:sldId id="402" r:id="rId50"/>
    <p:sldId id="407" r:id="rId51"/>
    <p:sldId id="403" r:id="rId52"/>
    <p:sldId id="404" r:id="rId53"/>
    <p:sldId id="353" r:id="rId54"/>
    <p:sldId id="354" r:id="rId55"/>
    <p:sldId id="355" r:id="rId56"/>
    <p:sldId id="356" r:id="rId57"/>
    <p:sldId id="357" r:id="rId58"/>
    <p:sldId id="358" r:id="rId59"/>
    <p:sldId id="359" r:id="rId60"/>
    <p:sldId id="386" r:id="rId61"/>
    <p:sldId id="360" r:id="rId62"/>
    <p:sldId id="361" r:id="rId63"/>
    <p:sldId id="362" r:id="rId64"/>
    <p:sldId id="363" r:id="rId65"/>
    <p:sldId id="364" r:id="rId66"/>
    <p:sldId id="365" r:id="rId67"/>
    <p:sldId id="366" r:id="rId68"/>
    <p:sldId id="367" r:id="rId69"/>
    <p:sldId id="368" r:id="rId70"/>
    <p:sldId id="369" r:id="rId71"/>
    <p:sldId id="370" r:id="rId72"/>
    <p:sldId id="371" r:id="rId73"/>
    <p:sldId id="372" r:id="rId74"/>
    <p:sldId id="373" r:id="rId75"/>
    <p:sldId id="374" r:id="rId76"/>
    <p:sldId id="375" r:id="rId77"/>
    <p:sldId id="376" r:id="rId78"/>
    <p:sldId id="377" r:id="rId79"/>
    <p:sldId id="378" r:id="rId80"/>
    <p:sldId id="379" r:id="rId81"/>
    <p:sldId id="380" r:id="rId82"/>
    <p:sldId id="381" r:id="rId83"/>
    <p:sldId id="382" r:id="rId84"/>
    <p:sldId id="383" r:id="rId85"/>
    <p:sldId id="384" r:id="rId86"/>
    <p:sldId id="385" r:id="rId87"/>
    <p:sldId id="387" r:id="rId88"/>
    <p:sldId id="388" r:id="rId89"/>
    <p:sldId id="389" r:id="rId90"/>
    <p:sldId id="390" r:id="rId91"/>
    <p:sldId id="391" r:id="rId92"/>
    <p:sldId id="392" r:id="rId93"/>
    <p:sldId id="278" r:id="rId9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551" userDrawn="1">
          <p15:clr>
            <a:srgbClr val="A4A3A4"/>
          </p15:clr>
        </p15:guide>
        <p15:guide id="2" pos="7287" userDrawn="1">
          <p15:clr>
            <a:srgbClr val="A4A3A4"/>
          </p15:clr>
        </p15:guide>
        <p15:guide id="3" orient="horz" pos="1185" userDrawn="1">
          <p15:clr>
            <a:srgbClr val="A4A3A4"/>
          </p15:clr>
        </p15:guide>
        <p15:guide id="4" orient="horz" pos="3974" userDrawn="1">
          <p15:clr>
            <a:srgbClr val="A4A3A4"/>
          </p15:clr>
        </p15:guide>
        <p15:guide id="5"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E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4" autoAdjust="0"/>
    <p:restoredTop sz="93581" autoAdjust="0"/>
  </p:normalViewPr>
  <p:slideViewPr>
    <p:cSldViewPr snapToGrid="0">
      <p:cViewPr varScale="1">
        <p:scale>
          <a:sx n="114" d="100"/>
          <a:sy n="114" d="100"/>
        </p:scale>
        <p:origin x="712" y="168"/>
      </p:cViewPr>
      <p:guideLst>
        <p:guide pos="551"/>
        <p:guide pos="7287"/>
        <p:guide orient="horz" pos="1185"/>
        <p:guide orient="horz" pos="3974"/>
        <p:guide orient="horz" pos="2160"/>
      </p:guideLst>
    </p:cSldViewPr>
  </p:slideViewPr>
  <p:outlineViewPr>
    <p:cViewPr>
      <p:scale>
        <a:sx n="33" d="100"/>
        <a:sy n="33" d="100"/>
      </p:scale>
      <p:origin x="0" y="-11640"/>
    </p:cViewPr>
  </p:outlineViewPr>
  <p:notesTextViewPr>
    <p:cViewPr>
      <p:scale>
        <a:sx n="1" d="1"/>
        <a:sy n="1" d="1"/>
      </p:scale>
      <p:origin x="0" y="0"/>
    </p:cViewPr>
  </p:notesTextViewPr>
  <p:sorterViewPr>
    <p:cViewPr>
      <p:scale>
        <a:sx n="150" d="100"/>
        <a:sy n="15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F627F8-B302-4CC5-9C32-F5ED8E4DF9B5}" type="datetimeFigureOut">
              <a:rPr lang="en-US" smtClean="0"/>
              <a:t>8/5/21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FE5C2-4AB9-459C-B963-8D7F5CDE8237}" type="slidenum">
              <a:rPr lang="en-US" smtClean="0"/>
              <a:t>‹N›</a:t>
            </a:fld>
            <a:endParaRPr lang="en-US"/>
          </a:p>
        </p:txBody>
      </p:sp>
    </p:spTree>
    <p:extLst>
      <p:ext uri="{BB962C8B-B14F-4D97-AF65-F5344CB8AC3E}">
        <p14:creationId xmlns:p14="http://schemas.microsoft.com/office/powerpoint/2010/main" val="36156104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Welcome all. Today We are going to speak in deeper about the blockchain.</a:t>
            </a:r>
          </a:p>
        </p:txBody>
      </p:sp>
      <p:sp>
        <p:nvSpPr>
          <p:cNvPr id="4" name="Segnaposto numero diapositiva 3"/>
          <p:cNvSpPr>
            <a:spLocks noGrp="1"/>
          </p:cNvSpPr>
          <p:nvPr>
            <p:ph type="sldNum" sz="quarter" idx="5"/>
          </p:nvPr>
        </p:nvSpPr>
        <p:spPr/>
        <p:txBody>
          <a:bodyPr/>
          <a:lstStyle/>
          <a:p>
            <a:fld id="{6DAFE5C2-4AB9-459C-B963-8D7F5CDE8237}" type="slidenum">
              <a:rPr lang="en-US" smtClean="0"/>
              <a:t>1</a:t>
            </a:fld>
            <a:endParaRPr lang="en-US"/>
          </a:p>
        </p:txBody>
      </p:sp>
    </p:spTree>
    <p:extLst>
      <p:ext uri="{BB962C8B-B14F-4D97-AF65-F5344CB8AC3E}">
        <p14:creationId xmlns:p14="http://schemas.microsoft.com/office/powerpoint/2010/main" val="168429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11</a:t>
            </a:fld>
            <a:endParaRPr lang="en-US"/>
          </a:p>
        </p:txBody>
      </p:sp>
    </p:spTree>
    <p:extLst>
      <p:ext uri="{BB962C8B-B14F-4D97-AF65-F5344CB8AC3E}">
        <p14:creationId xmlns:p14="http://schemas.microsoft.com/office/powerpoint/2010/main" val="2605785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12</a:t>
            </a:fld>
            <a:endParaRPr lang="en-US"/>
          </a:p>
        </p:txBody>
      </p:sp>
    </p:spTree>
    <p:extLst>
      <p:ext uri="{BB962C8B-B14F-4D97-AF65-F5344CB8AC3E}">
        <p14:creationId xmlns:p14="http://schemas.microsoft.com/office/powerpoint/2010/main" val="985786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0" i="0" u="none" strike="noStrike"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6DAFE5C2-4AB9-459C-B963-8D7F5CDE8237}" type="slidenum">
              <a:rPr lang="en-US" smtClean="0"/>
              <a:t>13</a:t>
            </a:fld>
            <a:endParaRPr lang="en-US"/>
          </a:p>
        </p:txBody>
      </p:sp>
    </p:spTree>
    <p:extLst>
      <p:ext uri="{BB962C8B-B14F-4D97-AF65-F5344CB8AC3E}">
        <p14:creationId xmlns:p14="http://schemas.microsoft.com/office/powerpoint/2010/main" val="380373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14</a:t>
            </a:fld>
            <a:endParaRPr lang="en-US"/>
          </a:p>
        </p:txBody>
      </p:sp>
    </p:spTree>
    <p:extLst>
      <p:ext uri="{BB962C8B-B14F-4D97-AF65-F5344CB8AC3E}">
        <p14:creationId xmlns:p14="http://schemas.microsoft.com/office/powerpoint/2010/main" val="12907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0" i="0" u="none" strike="noStrike"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6DAFE5C2-4AB9-459C-B963-8D7F5CDE8237}" type="slidenum">
              <a:rPr lang="en-US" smtClean="0"/>
              <a:t>15</a:t>
            </a:fld>
            <a:endParaRPr lang="en-US"/>
          </a:p>
        </p:txBody>
      </p:sp>
    </p:spTree>
    <p:extLst>
      <p:ext uri="{BB962C8B-B14F-4D97-AF65-F5344CB8AC3E}">
        <p14:creationId xmlns:p14="http://schemas.microsoft.com/office/powerpoint/2010/main" val="114295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DAFE5C2-4AB9-459C-B963-8D7F5CDE8237}" type="slidenum">
              <a:rPr lang="en-US" smtClean="0"/>
              <a:t>16</a:t>
            </a:fld>
            <a:endParaRPr lang="en-US"/>
          </a:p>
        </p:txBody>
      </p:sp>
    </p:spTree>
    <p:extLst>
      <p:ext uri="{BB962C8B-B14F-4D97-AF65-F5344CB8AC3E}">
        <p14:creationId xmlns:p14="http://schemas.microsoft.com/office/powerpoint/2010/main" val="30083711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17</a:t>
            </a:fld>
            <a:endParaRPr lang="en-US"/>
          </a:p>
        </p:txBody>
      </p:sp>
    </p:spTree>
    <p:extLst>
      <p:ext uri="{BB962C8B-B14F-4D97-AF65-F5344CB8AC3E}">
        <p14:creationId xmlns:p14="http://schemas.microsoft.com/office/powerpoint/2010/main" val="1100986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18</a:t>
            </a:fld>
            <a:endParaRPr lang="en-US"/>
          </a:p>
        </p:txBody>
      </p:sp>
    </p:spTree>
    <p:extLst>
      <p:ext uri="{BB962C8B-B14F-4D97-AF65-F5344CB8AC3E}">
        <p14:creationId xmlns:p14="http://schemas.microsoft.com/office/powerpoint/2010/main" val="1497366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19</a:t>
            </a:fld>
            <a:endParaRPr lang="en-US"/>
          </a:p>
        </p:txBody>
      </p:sp>
    </p:spTree>
    <p:extLst>
      <p:ext uri="{BB962C8B-B14F-4D97-AF65-F5344CB8AC3E}">
        <p14:creationId xmlns:p14="http://schemas.microsoft.com/office/powerpoint/2010/main" val="935529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20</a:t>
            </a:fld>
            <a:endParaRPr lang="en-US"/>
          </a:p>
        </p:txBody>
      </p:sp>
    </p:spTree>
    <p:extLst>
      <p:ext uri="{BB962C8B-B14F-4D97-AF65-F5344CB8AC3E}">
        <p14:creationId xmlns:p14="http://schemas.microsoft.com/office/powerpoint/2010/main" val="21315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394F09-C445-4982-892C-358BED897507}" type="slidenum">
              <a:rPr lang="en-US" smtClean="0"/>
              <a:t>3</a:t>
            </a:fld>
            <a:endParaRPr lang="en-US"/>
          </a:p>
        </p:txBody>
      </p:sp>
    </p:spTree>
    <p:extLst>
      <p:ext uri="{BB962C8B-B14F-4D97-AF65-F5344CB8AC3E}">
        <p14:creationId xmlns:p14="http://schemas.microsoft.com/office/powerpoint/2010/main" val="312082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21</a:t>
            </a:fld>
            <a:endParaRPr lang="en-US"/>
          </a:p>
        </p:txBody>
      </p:sp>
    </p:spTree>
    <p:extLst>
      <p:ext uri="{BB962C8B-B14F-4D97-AF65-F5344CB8AC3E}">
        <p14:creationId xmlns:p14="http://schemas.microsoft.com/office/powerpoint/2010/main" val="6471700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22</a:t>
            </a:fld>
            <a:endParaRPr lang="en-US"/>
          </a:p>
        </p:txBody>
      </p:sp>
    </p:spTree>
    <p:extLst>
      <p:ext uri="{BB962C8B-B14F-4D97-AF65-F5344CB8AC3E}">
        <p14:creationId xmlns:p14="http://schemas.microsoft.com/office/powerpoint/2010/main" val="41207498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 </a:t>
            </a:r>
          </a:p>
        </p:txBody>
      </p:sp>
      <p:sp>
        <p:nvSpPr>
          <p:cNvPr id="4" name="Segnaposto numero diapositiva 3"/>
          <p:cNvSpPr>
            <a:spLocks noGrp="1"/>
          </p:cNvSpPr>
          <p:nvPr>
            <p:ph type="sldNum" sz="quarter" idx="5"/>
          </p:nvPr>
        </p:nvSpPr>
        <p:spPr/>
        <p:txBody>
          <a:bodyPr/>
          <a:lstStyle/>
          <a:p>
            <a:fld id="{6DAFE5C2-4AB9-459C-B963-8D7F5CDE8237}" type="slidenum">
              <a:rPr lang="en-US" smtClean="0"/>
              <a:t>23</a:t>
            </a:fld>
            <a:endParaRPr lang="en-US"/>
          </a:p>
        </p:txBody>
      </p:sp>
    </p:spTree>
    <p:extLst>
      <p:ext uri="{BB962C8B-B14F-4D97-AF65-F5344CB8AC3E}">
        <p14:creationId xmlns:p14="http://schemas.microsoft.com/office/powerpoint/2010/main" val="2810946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1"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24</a:t>
            </a:fld>
            <a:endParaRPr lang="en-US"/>
          </a:p>
        </p:txBody>
      </p:sp>
    </p:spTree>
    <p:extLst>
      <p:ext uri="{BB962C8B-B14F-4D97-AF65-F5344CB8AC3E}">
        <p14:creationId xmlns:p14="http://schemas.microsoft.com/office/powerpoint/2010/main" val="2420975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25</a:t>
            </a:fld>
            <a:endParaRPr lang="en-US"/>
          </a:p>
        </p:txBody>
      </p:sp>
    </p:spTree>
    <p:extLst>
      <p:ext uri="{BB962C8B-B14F-4D97-AF65-F5344CB8AC3E}">
        <p14:creationId xmlns:p14="http://schemas.microsoft.com/office/powerpoint/2010/main" val="15719282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26</a:t>
            </a:fld>
            <a:endParaRPr lang="en-US"/>
          </a:p>
        </p:txBody>
      </p:sp>
    </p:spTree>
    <p:extLst>
      <p:ext uri="{BB962C8B-B14F-4D97-AF65-F5344CB8AC3E}">
        <p14:creationId xmlns:p14="http://schemas.microsoft.com/office/powerpoint/2010/main" val="2071344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27</a:t>
            </a:fld>
            <a:endParaRPr lang="en-US"/>
          </a:p>
        </p:txBody>
      </p:sp>
    </p:spTree>
    <p:extLst>
      <p:ext uri="{BB962C8B-B14F-4D97-AF65-F5344CB8AC3E}">
        <p14:creationId xmlns:p14="http://schemas.microsoft.com/office/powerpoint/2010/main" val="13193090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28</a:t>
            </a:fld>
            <a:endParaRPr lang="en-US"/>
          </a:p>
        </p:txBody>
      </p:sp>
    </p:spTree>
    <p:extLst>
      <p:ext uri="{BB962C8B-B14F-4D97-AF65-F5344CB8AC3E}">
        <p14:creationId xmlns:p14="http://schemas.microsoft.com/office/powerpoint/2010/main" val="2069358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29</a:t>
            </a:fld>
            <a:endParaRPr lang="en-US"/>
          </a:p>
        </p:txBody>
      </p:sp>
    </p:spTree>
    <p:extLst>
      <p:ext uri="{BB962C8B-B14F-4D97-AF65-F5344CB8AC3E}">
        <p14:creationId xmlns:p14="http://schemas.microsoft.com/office/powerpoint/2010/main" val="2030999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30</a:t>
            </a:fld>
            <a:endParaRPr lang="en-US"/>
          </a:p>
        </p:txBody>
      </p:sp>
    </p:spTree>
    <p:extLst>
      <p:ext uri="{BB962C8B-B14F-4D97-AF65-F5344CB8AC3E}">
        <p14:creationId xmlns:p14="http://schemas.microsoft.com/office/powerpoint/2010/main" val="1916623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1"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a:t>
            </a:fld>
            <a:endParaRPr lang="en-US"/>
          </a:p>
        </p:txBody>
      </p:sp>
    </p:spTree>
    <p:extLst>
      <p:ext uri="{BB962C8B-B14F-4D97-AF65-F5344CB8AC3E}">
        <p14:creationId xmlns:p14="http://schemas.microsoft.com/office/powerpoint/2010/main" val="3762153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31</a:t>
            </a:fld>
            <a:endParaRPr lang="en-US"/>
          </a:p>
        </p:txBody>
      </p:sp>
    </p:spTree>
    <p:extLst>
      <p:ext uri="{BB962C8B-B14F-4D97-AF65-F5344CB8AC3E}">
        <p14:creationId xmlns:p14="http://schemas.microsoft.com/office/powerpoint/2010/main" val="42146740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32</a:t>
            </a:fld>
            <a:endParaRPr lang="en-US"/>
          </a:p>
        </p:txBody>
      </p:sp>
    </p:spTree>
    <p:extLst>
      <p:ext uri="{BB962C8B-B14F-4D97-AF65-F5344CB8AC3E}">
        <p14:creationId xmlns:p14="http://schemas.microsoft.com/office/powerpoint/2010/main" val="3666000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33</a:t>
            </a:fld>
            <a:endParaRPr lang="en-US"/>
          </a:p>
        </p:txBody>
      </p:sp>
    </p:spTree>
    <p:extLst>
      <p:ext uri="{BB962C8B-B14F-4D97-AF65-F5344CB8AC3E}">
        <p14:creationId xmlns:p14="http://schemas.microsoft.com/office/powerpoint/2010/main" val="789578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34</a:t>
            </a:fld>
            <a:endParaRPr lang="en-US"/>
          </a:p>
        </p:txBody>
      </p:sp>
    </p:spTree>
    <p:extLst>
      <p:ext uri="{BB962C8B-B14F-4D97-AF65-F5344CB8AC3E}">
        <p14:creationId xmlns:p14="http://schemas.microsoft.com/office/powerpoint/2010/main" val="94376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35</a:t>
            </a:fld>
            <a:endParaRPr lang="en-US"/>
          </a:p>
        </p:txBody>
      </p:sp>
    </p:spTree>
    <p:extLst>
      <p:ext uri="{BB962C8B-B14F-4D97-AF65-F5344CB8AC3E}">
        <p14:creationId xmlns:p14="http://schemas.microsoft.com/office/powerpoint/2010/main" val="1685041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36</a:t>
            </a:fld>
            <a:endParaRPr lang="en-US"/>
          </a:p>
        </p:txBody>
      </p:sp>
    </p:spTree>
    <p:extLst>
      <p:ext uri="{BB962C8B-B14F-4D97-AF65-F5344CB8AC3E}">
        <p14:creationId xmlns:p14="http://schemas.microsoft.com/office/powerpoint/2010/main" val="6201083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37</a:t>
            </a:fld>
            <a:endParaRPr lang="en-US"/>
          </a:p>
        </p:txBody>
      </p:sp>
    </p:spTree>
    <p:extLst>
      <p:ext uri="{BB962C8B-B14F-4D97-AF65-F5344CB8AC3E}">
        <p14:creationId xmlns:p14="http://schemas.microsoft.com/office/powerpoint/2010/main" val="31101692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38</a:t>
            </a:fld>
            <a:endParaRPr lang="en-US"/>
          </a:p>
        </p:txBody>
      </p:sp>
    </p:spTree>
    <p:extLst>
      <p:ext uri="{BB962C8B-B14F-4D97-AF65-F5344CB8AC3E}">
        <p14:creationId xmlns:p14="http://schemas.microsoft.com/office/powerpoint/2010/main" val="20598341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39</a:t>
            </a:fld>
            <a:endParaRPr lang="en-US"/>
          </a:p>
        </p:txBody>
      </p:sp>
    </p:spTree>
    <p:extLst>
      <p:ext uri="{BB962C8B-B14F-4D97-AF65-F5344CB8AC3E}">
        <p14:creationId xmlns:p14="http://schemas.microsoft.com/office/powerpoint/2010/main" val="14832838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40</a:t>
            </a:fld>
            <a:endParaRPr lang="en-US"/>
          </a:p>
        </p:txBody>
      </p:sp>
    </p:spTree>
    <p:extLst>
      <p:ext uri="{BB962C8B-B14F-4D97-AF65-F5344CB8AC3E}">
        <p14:creationId xmlns:p14="http://schemas.microsoft.com/office/powerpoint/2010/main" val="4065084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a:t>
            </a:fld>
            <a:endParaRPr lang="en-US"/>
          </a:p>
        </p:txBody>
      </p:sp>
    </p:spTree>
    <p:extLst>
      <p:ext uri="{BB962C8B-B14F-4D97-AF65-F5344CB8AC3E}">
        <p14:creationId xmlns:p14="http://schemas.microsoft.com/office/powerpoint/2010/main" val="33527013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41</a:t>
            </a:fld>
            <a:endParaRPr lang="en-US"/>
          </a:p>
        </p:txBody>
      </p:sp>
    </p:spTree>
    <p:extLst>
      <p:ext uri="{BB962C8B-B14F-4D97-AF65-F5344CB8AC3E}">
        <p14:creationId xmlns:p14="http://schemas.microsoft.com/office/powerpoint/2010/main" val="14674319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42</a:t>
            </a:fld>
            <a:endParaRPr lang="en-US"/>
          </a:p>
        </p:txBody>
      </p:sp>
    </p:spTree>
    <p:extLst>
      <p:ext uri="{BB962C8B-B14F-4D97-AF65-F5344CB8AC3E}">
        <p14:creationId xmlns:p14="http://schemas.microsoft.com/office/powerpoint/2010/main" val="17254841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43</a:t>
            </a:fld>
            <a:endParaRPr lang="en-US"/>
          </a:p>
        </p:txBody>
      </p:sp>
    </p:spTree>
    <p:extLst>
      <p:ext uri="{BB962C8B-B14F-4D97-AF65-F5344CB8AC3E}">
        <p14:creationId xmlns:p14="http://schemas.microsoft.com/office/powerpoint/2010/main" val="2249176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44</a:t>
            </a:fld>
            <a:endParaRPr lang="en-US"/>
          </a:p>
        </p:txBody>
      </p:sp>
    </p:spTree>
    <p:extLst>
      <p:ext uri="{BB962C8B-B14F-4D97-AF65-F5344CB8AC3E}">
        <p14:creationId xmlns:p14="http://schemas.microsoft.com/office/powerpoint/2010/main" val="41995839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45</a:t>
            </a:fld>
            <a:endParaRPr lang="en-US"/>
          </a:p>
        </p:txBody>
      </p:sp>
    </p:spTree>
    <p:extLst>
      <p:ext uri="{BB962C8B-B14F-4D97-AF65-F5344CB8AC3E}">
        <p14:creationId xmlns:p14="http://schemas.microsoft.com/office/powerpoint/2010/main" val="7774643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46</a:t>
            </a:fld>
            <a:endParaRPr lang="en-US"/>
          </a:p>
        </p:txBody>
      </p:sp>
    </p:spTree>
    <p:extLst>
      <p:ext uri="{BB962C8B-B14F-4D97-AF65-F5344CB8AC3E}">
        <p14:creationId xmlns:p14="http://schemas.microsoft.com/office/powerpoint/2010/main" val="16462315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47</a:t>
            </a:fld>
            <a:endParaRPr lang="en-US"/>
          </a:p>
        </p:txBody>
      </p:sp>
    </p:spTree>
    <p:extLst>
      <p:ext uri="{BB962C8B-B14F-4D97-AF65-F5344CB8AC3E}">
        <p14:creationId xmlns:p14="http://schemas.microsoft.com/office/powerpoint/2010/main" val="21597843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48</a:t>
            </a:fld>
            <a:endParaRPr lang="en-US"/>
          </a:p>
        </p:txBody>
      </p:sp>
    </p:spTree>
    <p:extLst>
      <p:ext uri="{BB962C8B-B14F-4D97-AF65-F5344CB8AC3E}">
        <p14:creationId xmlns:p14="http://schemas.microsoft.com/office/powerpoint/2010/main" val="4126377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49</a:t>
            </a:fld>
            <a:endParaRPr lang="en-US"/>
          </a:p>
        </p:txBody>
      </p:sp>
    </p:spTree>
    <p:extLst>
      <p:ext uri="{BB962C8B-B14F-4D97-AF65-F5344CB8AC3E}">
        <p14:creationId xmlns:p14="http://schemas.microsoft.com/office/powerpoint/2010/main" val="12485233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50</a:t>
            </a:fld>
            <a:endParaRPr lang="en-US"/>
          </a:p>
        </p:txBody>
      </p:sp>
    </p:spTree>
    <p:extLst>
      <p:ext uri="{BB962C8B-B14F-4D97-AF65-F5344CB8AC3E}">
        <p14:creationId xmlns:p14="http://schemas.microsoft.com/office/powerpoint/2010/main" val="1877242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a:t>
            </a:fld>
            <a:endParaRPr lang="en-US"/>
          </a:p>
        </p:txBody>
      </p:sp>
    </p:spTree>
    <p:extLst>
      <p:ext uri="{BB962C8B-B14F-4D97-AF65-F5344CB8AC3E}">
        <p14:creationId xmlns:p14="http://schemas.microsoft.com/office/powerpoint/2010/main" val="36384663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51</a:t>
            </a:fld>
            <a:endParaRPr lang="en-US"/>
          </a:p>
        </p:txBody>
      </p:sp>
    </p:spTree>
    <p:extLst>
      <p:ext uri="{BB962C8B-B14F-4D97-AF65-F5344CB8AC3E}">
        <p14:creationId xmlns:p14="http://schemas.microsoft.com/office/powerpoint/2010/main" val="3287455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52</a:t>
            </a:fld>
            <a:endParaRPr lang="en-US"/>
          </a:p>
        </p:txBody>
      </p:sp>
    </p:spTree>
    <p:extLst>
      <p:ext uri="{BB962C8B-B14F-4D97-AF65-F5344CB8AC3E}">
        <p14:creationId xmlns:p14="http://schemas.microsoft.com/office/powerpoint/2010/main" val="28505601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53</a:t>
            </a:fld>
            <a:endParaRPr lang="en-US"/>
          </a:p>
        </p:txBody>
      </p:sp>
    </p:spTree>
    <p:extLst>
      <p:ext uri="{BB962C8B-B14F-4D97-AF65-F5344CB8AC3E}">
        <p14:creationId xmlns:p14="http://schemas.microsoft.com/office/powerpoint/2010/main" val="19324053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54</a:t>
            </a:fld>
            <a:endParaRPr lang="en-US"/>
          </a:p>
        </p:txBody>
      </p:sp>
    </p:spTree>
    <p:extLst>
      <p:ext uri="{BB962C8B-B14F-4D97-AF65-F5344CB8AC3E}">
        <p14:creationId xmlns:p14="http://schemas.microsoft.com/office/powerpoint/2010/main" val="894360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55</a:t>
            </a:fld>
            <a:endParaRPr lang="en-US"/>
          </a:p>
        </p:txBody>
      </p:sp>
    </p:spTree>
    <p:extLst>
      <p:ext uri="{BB962C8B-B14F-4D97-AF65-F5344CB8AC3E}">
        <p14:creationId xmlns:p14="http://schemas.microsoft.com/office/powerpoint/2010/main" val="4075557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56</a:t>
            </a:fld>
            <a:endParaRPr lang="en-US"/>
          </a:p>
        </p:txBody>
      </p:sp>
    </p:spTree>
    <p:extLst>
      <p:ext uri="{BB962C8B-B14F-4D97-AF65-F5344CB8AC3E}">
        <p14:creationId xmlns:p14="http://schemas.microsoft.com/office/powerpoint/2010/main" val="10684281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57</a:t>
            </a:fld>
            <a:endParaRPr lang="en-US"/>
          </a:p>
        </p:txBody>
      </p:sp>
    </p:spTree>
    <p:extLst>
      <p:ext uri="{BB962C8B-B14F-4D97-AF65-F5344CB8AC3E}">
        <p14:creationId xmlns:p14="http://schemas.microsoft.com/office/powerpoint/2010/main" val="3997997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58</a:t>
            </a:fld>
            <a:endParaRPr lang="en-US"/>
          </a:p>
        </p:txBody>
      </p:sp>
    </p:spTree>
    <p:extLst>
      <p:ext uri="{BB962C8B-B14F-4D97-AF65-F5344CB8AC3E}">
        <p14:creationId xmlns:p14="http://schemas.microsoft.com/office/powerpoint/2010/main" val="14720210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59</a:t>
            </a:fld>
            <a:endParaRPr lang="en-US"/>
          </a:p>
        </p:txBody>
      </p:sp>
    </p:spTree>
    <p:extLst>
      <p:ext uri="{BB962C8B-B14F-4D97-AF65-F5344CB8AC3E}">
        <p14:creationId xmlns:p14="http://schemas.microsoft.com/office/powerpoint/2010/main" val="42767335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60</a:t>
            </a:fld>
            <a:endParaRPr lang="en-US"/>
          </a:p>
        </p:txBody>
      </p:sp>
    </p:spTree>
    <p:extLst>
      <p:ext uri="{BB962C8B-B14F-4D97-AF65-F5344CB8AC3E}">
        <p14:creationId xmlns:p14="http://schemas.microsoft.com/office/powerpoint/2010/main" val="1087209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a:t>
            </a:fld>
            <a:endParaRPr lang="en-US"/>
          </a:p>
        </p:txBody>
      </p:sp>
    </p:spTree>
    <p:extLst>
      <p:ext uri="{BB962C8B-B14F-4D97-AF65-F5344CB8AC3E}">
        <p14:creationId xmlns:p14="http://schemas.microsoft.com/office/powerpoint/2010/main" val="3181597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61</a:t>
            </a:fld>
            <a:endParaRPr lang="en-US"/>
          </a:p>
        </p:txBody>
      </p:sp>
    </p:spTree>
    <p:extLst>
      <p:ext uri="{BB962C8B-B14F-4D97-AF65-F5344CB8AC3E}">
        <p14:creationId xmlns:p14="http://schemas.microsoft.com/office/powerpoint/2010/main" val="49618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62</a:t>
            </a:fld>
            <a:endParaRPr lang="en-US"/>
          </a:p>
        </p:txBody>
      </p:sp>
    </p:spTree>
    <p:extLst>
      <p:ext uri="{BB962C8B-B14F-4D97-AF65-F5344CB8AC3E}">
        <p14:creationId xmlns:p14="http://schemas.microsoft.com/office/powerpoint/2010/main" val="17018554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63</a:t>
            </a:fld>
            <a:endParaRPr lang="en-US"/>
          </a:p>
        </p:txBody>
      </p:sp>
    </p:spTree>
    <p:extLst>
      <p:ext uri="{BB962C8B-B14F-4D97-AF65-F5344CB8AC3E}">
        <p14:creationId xmlns:p14="http://schemas.microsoft.com/office/powerpoint/2010/main" val="235572781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64</a:t>
            </a:fld>
            <a:endParaRPr lang="en-US"/>
          </a:p>
        </p:txBody>
      </p:sp>
    </p:spTree>
    <p:extLst>
      <p:ext uri="{BB962C8B-B14F-4D97-AF65-F5344CB8AC3E}">
        <p14:creationId xmlns:p14="http://schemas.microsoft.com/office/powerpoint/2010/main" val="28875056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65</a:t>
            </a:fld>
            <a:endParaRPr lang="en-US"/>
          </a:p>
        </p:txBody>
      </p:sp>
    </p:spTree>
    <p:extLst>
      <p:ext uri="{BB962C8B-B14F-4D97-AF65-F5344CB8AC3E}">
        <p14:creationId xmlns:p14="http://schemas.microsoft.com/office/powerpoint/2010/main" val="37571868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66</a:t>
            </a:fld>
            <a:endParaRPr lang="en-US"/>
          </a:p>
        </p:txBody>
      </p:sp>
    </p:spTree>
    <p:extLst>
      <p:ext uri="{BB962C8B-B14F-4D97-AF65-F5344CB8AC3E}">
        <p14:creationId xmlns:p14="http://schemas.microsoft.com/office/powerpoint/2010/main" val="10097756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67</a:t>
            </a:fld>
            <a:endParaRPr lang="en-US"/>
          </a:p>
        </p:txBody>
      </p:sp>
    </p:spTree>
    <p:extLst>
      <p:ext uri="{BB962C8B-B14F-4D97-AF65-F5344CB8AC3E}">
        <p14:creationId xmlns:p14="http://schemas.microsoft.com/office/powerpoint/2010/main" val="39855372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68</a:t>
            </a:fld>
            <a:endParaRPr lang="en-US"/>
          </a:p>
        </p:txBody>
      </p:sp>
    </p:spTree>
    <p:extLst>
      <p:ext uri="{BB962C8B-B14F-4D97-AF65-F5344CB8AC3E}">
        <p14:creationId xmlns:p14="http://schemas.microsoft.com/office/powerpoint/2010/main" val="14221875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69</a:t>
            </a:fld>
            <a:endParaRPr lang="en-US"/>
          </a:p>
        </p:txBody>
      </p:sp>
    </p:spTree>
    <p:extLst>
      <p:ext uri="{BB962C8B-B14F-4D97-AF65-F5344CB8AC3E}">
        <p14:creationId xmlns:p14="http://schemas.microsoft.com/office/powerpoint/2010/main" val="31491255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70</a:t>
            </a:fld>
            <a:endParaRPr lang="en-US"/>
          </a:p>
        </p:txBody>
      </p:sp>
    </p:spTree>
    <p:extLst>
      <p:ext uri="{BB962C8B-B14F-4D97-AF65-F5344CB8AC3E}">
        <p14:creationId xmlns:p14="http://schemas.microsoft.com/office/powerpoint/2010/main" val="439454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a:t>
            </a:fld>
            <a:endParaRPr lang="en-US"/>
          </a:p>
        </p:txBody>
      </p:sp>
    </p:spTree>
    <p:extLst>
      <p:ext uri="{BB962C8B-B14F-4D97-AF65-F5344CB8AC3E}">
        <p14:creationId xmlns:p14="http://schemas.microsoft.com/office/powerpoint/2010/main" val="4439071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71</a:t>
            </a:fld>
            <a:endParaRPr lang="en-US"/>
          </a:p>
        </p:txBody>
      </p:sp>
    </p:spTree>
    <p:extLst>
      <p:ext uri="{BB962C8B-B14F-4D97-AF65-F5344CB8AC3E}">
        <p14:creationId xmlns:p14="http://schemas.microsoft.com/office/powerpoint/2010/main" val="15435200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72</a:t>
            </a:fld>
            <a:endParaRPr lang="en-US"/>
          </a:p>
        </p:txBody>
      </p:sp>
    </p:spTree>
    <p:extLst>
      <p:ext uri="{BB962C8B-B14F-4D97-AF65-F5344CB8AC3E}">
        <p14:creationId xmlns:p14="http://schemas.microsoft.com/office/powerpoint/2010/main" val="4609176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73</a:t>
            </a:fld>
            <a:endParaRPr lang="en-US"/>
          </a:p>
        </p:txBody>
      </p:sp>
    </p:spTree>
    <p:extLst>
      <p:ext uri="{BB962C8B-B14F-4D97-AF65-F5344CB8AC3E}">
        <p14:creationId xmlns:p14="http://schemas.microsoft.com/office/powerpoint/2010/main" val="28978483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74</a:t>
            </a:fld>
            <a:endParaRPr lang="en-US"/>
          </a:p>
        </p:txBody>
      </p:sp>
    </p:spTree>
    <p:extLst>
      <p:ext uri="{BB962C8B-B14F-4D97-AF65-F5344CB8AC3E}">
        <p14:creationId xmlns:p14="http://schemas.microsoft.com/office/powerpoint/2010/main" val="37147602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75</a:t>
            </a:fld>
            <a:endParaRPr lang="en-US"/>
          </a:p>
        </p:txBody>
      </p:sp>
    </p:spTree>
    <p:extLst>
      <p:ext uri="{BB962C8B-B14F-4D97-AF65-F5344CB8AC3E}">
        <p14:creationId xmlns:p14="http://schemas.microsoft.com/office/powerpoint/2010/main" val="264214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76</a:t>
            </a:fld>
            <a:endParaRPr lang="en-US"/>
          </a:p>
        </p:txBody>
      </p:sp>
    </p:spTree>
    <p:extLst>
      <p:ext uri="{BB962C8B-B14F-4D97-AF65-F5344CB8AC3E}">
        <p14:creationId xmlns:p14="http://schemas.microsoft.com/office/powerpoint/2010/main" val="2766661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77</a:t>
            </a:fld>
            <a:endParaRPr lang="en-US"/>
          </a:p>
        </p:txBody>
      </p:sp>
    </p:spTree>
    <p:extLst>
      <p:ext uri="{BB962C8B-B14F-4D97-AF65-F5344CB8AC3E}">
        <p14:creationId xmlns:p14="http://schemas.microsoft.com/office/powerpoint/2010/main" val="198390888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78</a:t>
            </a:fld>
            <a:endParaRPr lang="en-US"/>
          </a:p>
        </p:txBody>
      </p:sp>
    </p:spTree>
    <p:extLst>
      <p:ext uri="{BB962C8B-B14F-4D97-AF65-F5344CB8AC3E}">
        <p14:creationId xmlns:p14="http://schemas.microsoft.com/office/powerpoint/2010/main" val="41743522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79</a:t>
            </a:fld>
            <a:endParaRPr lang="en-US"/>
          </a:p>
        </p:txBody>
      </p:sp>
    </p:spTree>
    <p:extLst>
      <p:ext uri="{BB962C8B-B14F-4D97-AF65-F5344CB8AC3E}">
        <p14:creationId xmlns:p14="http://schemas.microsoft.com/office/powerpoint/2010/main" val="2937623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80</a:t>
            </a:fld>
            <a:endParaRPr lang="en-US"/>
          </a:p>
        </p:txBody>
      </p:sp>
    </p:spTree>
    <p:extLst>
      <p:ext uri="{BB962C8B-B14F-4D97-AF65-F5344CB8AC3E}">
        <p14:creationId xmlns:p14="http://schemas.microsoft.com/office/powerpoint/2010/main" val="2562518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1"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9</a:t>
            </a:fld>
            <a:endParaRPr lang="en-US"/>
          </a:p>
        </p:txBody>
      </p:sp>
    </p:spTree>
    <p:extLst>
      <p:ext uri="{BB962C8B-B14F-4D97-AF65-F5344CB8AC3E}">
        <p14:creationId xmlns:p14="http://schemas.microsoft.com/office/powerpoint/2010/main" val="9216267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81</a:t>
            </a:fld>
            <a:endParaRPr lang="en-US"/>
          </a:p>
        </p:txBody>
      </p:sp>
    </p:spTree>
    <p:extLst>
      <p:ext uri="{BB962C8B-B14F-4D97-AF65-F5344CB8AC3E}">
        <p14:creationId xmlns:p14="http://schemas.microsoft.com/office/powerpoint/2010/main" val="26768017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82</a:t>
            </a:fld>
            <a:endParaRPr lang="en-US"/>
          </a:p>
        </p:txBody>
      </p:sp>
    </p:spTree>
    <p:extLst>
      <p:ext uri="{BB962C8B-B14F-4D97-AF65-F5344CB8AC3E}">
        <p14:creationId xmlns:p14="http://schemas.microsoft.com/office/powerpoint/2010/main" val="29206999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83</a:t>
            </a:fld>
            <a:endParaRPr lang="en-US"/>
          </a:p>
        </p:txBody>
      </p:sp>
    </p:spTree>
    <p:extLst>
      <p:ext uri="{BB962C8B-B14F-4D97-AF65-F5344CB8AC3E}">
        <p14:creationId xmlns:p14="http://schemas.microsoft.com/office/powerpoint/2010/main" val="2374227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84</a:t>
            </a:fld>
            <a:endParaRPr lang="en-US"/>
          </a:p>
        </p:txBody>
      </p:sp>
    </p:spTree>
    <p:extLst>
      <p:ext uri="{BB962C8B-B14F-4D97-AF65-F5344CB8AC3E}">
        <p14:creationId xmlns:p14="http://schemas.microsoft.com/office/powerpoint/2010/main" val="242216706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85</a:t>
            </a:fld>
            <a:endParaRPr lang="en-US"/>
          </a:p>
        </p:txBody>
      </p:sp>
    </p:spTree>
    <p:extLst>
      <p:ext uri="{BB962C8B-B14F-4D97-AF65-F5344CB8AC3E}">
        <p14:creationId xmlns:p14="http://schemas.microsoft.com/office/powerpoint/2010/main" val="5560720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86</a:t>
            </a:fld>
            <a:endParaRPr lang="en-US"/>
          </a:p>
        </p:txBody>
      </p:sp>
    </p:spTree>
    <p:extLst>
      <p:ext uri="{BB962C8B-B14F-4D97-AF65-F5344CB8AC3E}">
        <p14:creationId xmlns:p14="http://schemas.microsoft.com/office/powerpoint/2010/main" val="28366560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87</a:t>
            </a:fld>
            <a:endParaRPr lang="en-US"/>
          </a:p>
        </p:txBody>
      </p:sp>
    </p:spTree>
    <p:extLst>
      <p:ext uri="{BB962C8B-B14F-4D97-AF65-F5344CB8AC3E}">
        <p14:creationId xmlns:p14="http://schemas.microsoft.com/office/powerpoint/2010/main" val="333556617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88</a:t>
            </a:fld>
            <a:endParaRPr lang="en-US"/>
          </a:p>
        </p:txBody>
      </p:sp>
    </p:spTree>
    <p:extLst>
      <p:ext uri="{BB962C8B-B14F-4D97-AF65-F5344CB8AC3E}">
        <p14:creationId xmlns:p14="http://schemas.microsoft.com/office/powerpoint/2010/main" val="12987295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89</a:t>
            </a:fld>
            <a:endParaRPr lang="en-US"/>
          </a:p>
        </p:txBody>
      </p:sp>
    </p:spTree>
    <p:extLst>
      <p:ext uri="{BB962C8B-B14F-4D97-AF65-F5344CB8AC3E}">
        <p14:creationId xmlns:p14="http://schemas.microsoft.com/office/powerpoint/2010/main" val="283038589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90</a:t>
            </a:fld>
            <a:endParaRPr lang="en-US"/>
          </a:p>
        </p:txBody>
      </p:sp>
    </p:spTree>
    <p:extLst>
      <p:ext uri="{BB962C8B-B14F-4D97-AF65-F5344CB8AC3E}">
        <p14:creationId xmlns:p14="http://schemas.microsoft.com/office/powerpoint/2010/main" val="120460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200" b="0" i="0" u="none" strike="noStrike" kern="1200" dirty="0">
              <a:solidFill>
                <a:schemeClr val="tx1"/>
              </a:solidFill>
              <a:effectLst/>
              <a:latin typeface="+mn-lt"/>
              <a:ea typeface="+mn-ea"/>
              <a:cs typeface="+mn-cs"/>
            </a:endParaRPr>
          </a:p>
        </p:txBody>
      </p:sp>
      <p:sp>
        <p:nvSpPr>
          <p:cNvPr id="4" name="Segnaposto numero diapositiva 3"/>
          <p:cNvSpPr>
            <a:spLocks noGrp="1"/>
          </p:cNvSpPr>
          <p:nvPr>
            <p:ph type="sldNum" sz="quarter" idx="5"/>
          </p:nvPr>
        </p:nvSpPr>
        <p:spPr/>
        <p:txBody>
          <a:bodyPr/>
          <a:lstStyle/>
          <a:p>
            <a:fld id="{6DAFE5C2-4AB9-459C-B963-8D7F5CDE8237}" type="slidenum">
              <a:rPr lang="en-US" smtClean="0"/>
              <a:t>10</a:t>
            </a:fld>
            <a:endParaRPr lang="en-US"/>
          </a:p>
        </p:txBody>
      </p:sp>
    </p:spTree>
    <p:extLst>
      <p:ext uri="{BB962C8B-B14F-4D97-AF65-F5344CB8AC3E}">
        <p14:creationId xmlns:p14="http://schemas.microsoft.com/office/powerpoint/2010/main" val="30219349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91</a:t>
            </a:fld>
            <a:endParaRPr lang="en-US"/>
          </a:p>
        </p:txBody>
      </p:sp>
    </p:spTree>
    <p:extLst>
      <p:ext uri="{BB962C8B-B14F-4D97-AF65-F5344CB8AC3E}">
        <p14:creationId xmlns:p14="http://schemas.microsoft.com/office/powerpoint/2010/main" val="24037629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6DAFE5C2-4AB9-459C-B963-8D7F5CDE8237}" type="slidenum">
              <a:rPr lang="en-US" smtClean="0"/>
              <a:t>92</a:t>
            </a:fld>
            <a:endParaRPr lang="en-US"/>
          </a:p>
        </p:txBody>
      </p:sp>
    </p:spTree>
    <p:extLst>
      <p:ext uri="{BB962C8B-B14F-4D97-AF65-F5344CB8AC3E}">
        <p14:creationId xmlns:p14="http://schemas.microsoft.com/office/powerpoint/2010/main" val="213233691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E394F09-C445-4982-892C-358BED897507}" type="slidenum">
              <a:rPr lang="en-US" smtClean="0"/>
              <a:t>93</a:t>
            </a:fld>
            <a:endParaRPr lang="en-US"/>
          </a:p>
        </p:txBody>
      </p:sp>
    </p:spTree>
    <p:extLst>
      <p:ext uri="{BB962C8B-B14F-4D97-AF65-F5344CB8AC3E}">
        <p14:creationId xmlns:p14="http://schemas.microsoft.com/office/powerpoint/2010/main" val="4255218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DEE8A-A9CA-47FD-A46A-E1755347DE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2B5127-3F04-4FE4-AA15-CBB5025797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5AEC691-B0E8-4C34-AB23-CD94E9762CD5}"/>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366C23FC-00F7-4E7A-8721-7FAEEC936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BD9074-E388-484E-A392-051903ABEEE8}"/>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25667697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E1DE1-EA2B-4465-803A-F0F7000BC6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AA2EC13-802C-4B64-80EA-70FB278146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FB15AC-8E2F-41CF-B69F-EB6A132EB61E}"/>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5CA803D4-8FE7-4567-8E12-95A4AEFFF2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2326-8AE9-4C1F-BB9C-F146098A268A}"/>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93729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F8F0B4-F4A8-434B-A50A-1A8C9D4D1D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553B88-9937-4D21-896C-AB5E2AD24F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5811C-3D49-4C64-8237-13C15EBBBA47}"/>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98667FA9-50EC-4E7F-BCF3-28E6DF602C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A8A8F-D979-43AF-8163-CD1B153A4CE2}"/>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1110257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olo e contenuto">
    <p:bg>
      <p:bgRef idx="1001">
        <a:schemeClr val="bg1"/>
      </p:bgRef>
    </p:bg>
    <p:spTree>
      <p:nvGrpSpPr>
        <p:cNvPr id="1" name=""/>
        <p:cNvGrpSpPr/>
        <p:nvPr/>
      </p:nvGrpSpPr>
      <p:grpSpPr>
        <a:xfrm>
          <a:off x="0" y="0"/>
          <a:ext cx="0" cy="0"/>
          <a:chOff x="0" y="0"/>
          <a:chExt cx="0" cy="0"/>
        </a:xfrm>
      </p:grpSpPr>
      <p:sp>
        <p:nvSpPr>
          <p:cNvPr id="8" name="AutoShape 3">
            <a:extLst>
              <a:ext uri="{FF2B5EF4-FFF2-40B4-BE49-F238E27FC236}">
                <a16:creationId xmlns:a16="http://schemas.microsoft.com/office/drawing/2014/main" id="{BE47716B-ED8F-F344-9D66-4497D4236677}"/>
              </a:ext>
            </a:extLst>
          </p:cNvPr>
          <p:cNvSpPr>
            <a:spLocks noChangeAspect="1" noChangeArrowheads="1" noTextEdit="1"/>
          </p:cNvSpPr>
          <p:nvPr/>
        </p:nvSpPr>
        <p:spPr bwMode="auto">
          <a:xfrm>
            <a:off x="0" y="17032"/>
            <a:ext cx="12179329"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838200" y="824583"/>
            <a:ext cx="10515600" cy="1052755"/>
          </a:xfrm>
        </p:spPr>
        <p:txBody>
          <a:bodyPr>
            <a:normAutofit/>
          </a:bodyPr>
          <a:lstStyle>
            <a:lvl1pPr>
              <a:defRPr lang="en-US" sz="2800" b="1" kern="1200" dirty="0">
                <a:solidFill>
                  <a:srgbClr val="F9AE28"/>
                </a:solidFill>
                <a:latin typeface="Verdana" panose="020B0604030504040204" pitchFamily="34" charset="0"/>
                <a:ea typeface="Verdana" panose="020B0604030504040204" pitchFamily="34" charset="0"/>
                <a:cs typeface="Verdana" panose="020B0604030504040204" pitchFamily="34" charset="0"/>
              </a:defRPr>
            </a:lvl1pPr>
          </a:lstStyle>
          <a:p>
            <a:r>
              <a:rPr lang="it-IT" dirty="0"/>
              <a:t>Fare clic per modificare lo stile del titolo dello schema</a:t>
            </a:r>
            <a:endParaRPr lang="en-US" dirty="0"/>
          </a:p>
        </p:txBody>
      </p:sp>
      <p:sp>
        <p:nvSpPr>
          <p:cNvPr id="3" name="Content Placeholder 2"/>
          <p:cNvSpPr>
            <a:spLocks noGrp="1"/>
          </p:cNvSpPr>
          <p:nvPr>
            <p:ph idx="1"/>
          </p:nvPr>
        </p:nvSpPr>
        <p:spPr>
          <a:xfrm>
            <a:off x="838200" y="1891330"/>
            <a:ext cx="10515600" cy="3829060"/>
          </a:xfrm>
        </p:spPr>
        <p:txBody>
          <a:bodyPr/>
          <a:lstStyle/>
          <a:p>
            <a:pPr lvl="0"/>
            <a:r>
              <a:rPr lang="it-IT" dirty="0"/>
              <a:t>Modifica gli stili del testo dello schema</a:t>
            </a:r>
          </a:p>
          <a:p>
            <a:pPr lvl="1"/>
            <a:r>
              <a:rPr lang="it-IT" dirty="0"/>
              <a:t>
Secondo livello
Terzo livello
Quarto livello
Quinto livello</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sz="1400">
                <a:solidFill>
                  <a:srgbClr val="9D9E9E"/>
                </a:solidFill>
              </a:defRPr>
            </a:lvl1pPr>
          </a:lstStyle>
          <a:p>
            <a:fld id="{6C0DEB90-4258-48EC-AB9C-1C4F47278A92}" type="datetime1">
              <a:rPr lang="en-US" smtClean="0"/>
              <a:t>8/5/21</a:t>
            </a:fld>
            <a:endParaRPr lang="en-US" dirty="0"/>
          </a:p>
        </p:txBody>
      </p:sp>
      <p:sp>
        <p:nvSpPr>
          <p:cNvPr id="5" name="Footer Placeholder 4"/>
          <p:cNvSpPr>
            <a:spLocks noGrp="1"/>
          </p:cNvSpPr>
          <p:nvPr>
            <p:ph type="ftr" sz="quarter" idx="11"/>
          </p:nvPr>
        </p:nvSpPr>
        <p:spPr>
          <a:xfrm>
            <a:off x="4038600" y="6356350"/>
            <a:ext cx="2801290" cy="365125"/>
          </a:xfrm>
          <a:prstGeom prst="rect">
            <a:avLst/>
          </a:prstGeom>
        </p:spPr>
        <p:txBody>
          <a:bodyPr/>
          <a:lstStyle>
            <a:lvl1pPr>
              <a:defRPr sz="1400">
                <a:solidFill>
                  <a:srgbClr val="9D9E9E"/>
                </a:solidFill>
              </a:defRPr>
            </a:lvl1pPr>
          </a:lstStyle>
          <a:p>
            <a:endParaRPr lang="en-US" dirty="0"/>
          </a:p>
        </p:txBody>
      </p:sp>
      <p:sp>
        <p:nvSpPr>
          <p:cNvPr id="6" name="Slide Number Placeholder 5"/>
          <p:cNvSpPr>
            <a:spLocks noGrp="1"/>
          </p:cNvSpPr>
          <p:nvPr>
            <p:ph type="sldNum" sz="quarter" idx="12"/>
          </p:nvPr>
        </p:nvSpPr>
        <p:spPr>
          <a:xfrm>
            <a:off x="7515498" y="6356350"/>
            <a:ext cx="787600" cy="365125"/>
          </a:xfrm>
          <a:prstGeom prst="rect">
            <a:avLst/>
          </a:prstGeom>
        </p:spPr>
        <p:txBody>
          <a:bodyPr/>
          <a:lstStyle>
            <a:lvl1pPr algn="l">
              <a:defRPr sz="1400">
                <a:solidFill>
                  <a:srgbClr val="9D9E9E"/>
                </a:solidFill>
              </a:defRPr>
            </a:lvl1pPr>
          </a:lstStyle>
          <a:p>
            <a:fld id="{B14DC977-BC50-43F6-B379-4F14C4286E89}" type="slidenum">
              <a:rPr lang="en-US" smtClean="0"/>
              <a:pPr/>
              <a:t>‹N›</a:t>
            </a:fld>
            <a:endParaRPr lang="en-US" dirty="0"/>
          </a:p>
        </p:txBody>
      </p:sp>
      <p:pic>
        <p:nvPicPr>
          <p:cNvPr id="11" name="Immagine 10">
            <a:extLst>
              <a:ext uri="{FF2B5EF4-FFF2-40B4-BE49-F238E27FC236}">
                <a16:creationId xmlns:a16="http://schemas.microsoft.com/office/drawing/2014/main" id="{C21C8E14-247D-7D44-B50F-4648FA49313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27012" y="0"/>
            <a:ext cx="2795121" cy="797336"/>
          </a:xfrm>
          <a:prstGeom prst="rect">
            <a:avLst/>
          </a:prstGeom>
        </p:spPr>
      </p:pic>
      <p:grpSp>
        <p:nvGrpSpPr>
          <p:cNvPr id="12" name="Gruppieren 11">
            <a:extLst>
              <a:ext uri="{FF2B5EF4-FFF2-40B4-BE49-F238E27FC236}">
                <a16:creationId xmlns:a16="http://schemas.microsoft.com/office/drawing/2014/main" id="{D5FEEA2E-20AC-4384-B916-BC5C3A02FEB8}"/>
              </a:ext>
            </a:extLst>
          </p:cNvPr>
          <p:cNvGrpSpPr/>
          <p:nvPr userDrawn="1"/>
        </p:nvGrpSpPr>
        <p:grpSpPr>
          <a:xfrm>
            <a:off x="828140" y="136525"/>
            <a:ext cx="4295951" cy="654758"/>
            <a:chOff x="828140" y="136525"/>
            <a:chExt cx="5379153" cy="819852"/>
          </a:xfrm>
        </p:grpSpPr>
        <p:pic>
          <p:nvPicPr>
            <p:cNvPr id="9" name="Grafik 8">
              <a:extLst>
                <a:ext uri="{FF2B5EF4-FFF2-40B4-BE49-F238E27FC236}">
                  <a16:creationId xmlns:a16="http://schemas.microsoft.com/office/drawing/2014/main" id="{A6BEF4DD-3737-463F-BF67-D4C22DDDD93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382" r="14265" b="32463"/>
            <a:stretch/>
          </p:blipFill>
          <p:spPr>
            <a:xfrm>
              <a:off x="828140" y="136525"/>
              <a:ext cx="2011379" cy="819852"/>
            </a:xfrm>
            <a:prstGeom prst="rect">
              <a:avLst/>
            </a:prstGeom>
          </p:spPr>
        </p:pic>
        <p:pic>
          <p:nvPicPr>
            <p:cNvPr id="13" name="Grafik 12">
              <a:extLst>
                <a:ext uri="{FF2B5EF4-FFF2-40B4-BE49-F238E27FC236}">
                  <a16:creationId xmlns:a16="http://schemas.microsoft.com/office/drawing/2014/main" id="{88DA4C1E-4323-48C4-AFB8-4D6556B34538}"/>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67604"/>
            <a:stretch/>
          </p:blipFill>
          <p:spPr>
            <a:xfrm>
              <a:off x="2789229" y="136526"/>
              <a:ext cx="3418064" cy="456812"/>
            </a:xfrm>
            <a:prstGeom prst="rect">
              <a:avLst/>
            </a:prstGeom>
          </p:spPr>
        </p:pic>
      </p:grpSp>
      <p:pic>
        <p:nvPicPr>
          <p:cNvPr id="19" name="Grafik 18">
            <a:extLst>
              <a:ext uri="{FF2B5EF4-FFF2-40B4-BE49-F238E27FC236}">
                <a16:creationId xmlns:a16="http://schemas.microsoft.com/office/drawing/2014/main" id="{D4BEE190-C978-452D-BE35-5B7F997FF760}"/>
              </a:ext>
            </a:extLst>
          </p:cNvPr>
          <p:cNvPicPr>
            <a:picLocks noChangeAspect="1"/>
          </p:cNvPicPr>
          <p:nvPr userDrawn="1"/>
        </p:nvPicPr>
        <p:blipFill rotWithShape="1">
          <a:blip r:embed="rId5">
            <a:alphaModFix amt="25000"/>
            <a:extLst>
              <a:ext uri="{28A0092B-C50C-407E-A947-70E740481C1C}">
                <a14:useLocalDpi xmlns:a14="http://schemas.microsoft.com/office/drawing/2010/main" val="0"/>
              </a:ext>
            </a:extLst>
          </a:blip>
          <a:srcRect l="-773" r="83112" b="32572"/>
          <a:stretch/>
        </p:blipFill>
        <p:spPr>
          <a:xfrm>
            <a:off x="10672746" y="1328082"/>
            <a:ext cx="1506583" cy="4624251"/>
          </a:xfrm>
          <a:prstGeom prst="rect">
            <a:avLst/>
          </a:prstGeom>
        </p:spPr>
      </p:pic>
    </p:spTree>
    <p:extLst>
      <p:ext uri="{BB962C8B-B14F-4D97-AF65-F5344CB8AC3E}">
        <p14:creationId xmlns:p14="http://schemas.microsoft.com/office/powerpoint/2010/main" val="209977048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Diapositiva titolo">
    <p:spTree>
      <p:nvGrpSpPr>
        <p:cNvPr id="1" name=""/>
        <p:cNvGrpSpPr/>
        <p:nvPr/>
      </p:nvGrpSpPr>
      <p:grpSpPr>
        <a:xfrm>
          <a:off x="0" y="0"/>
          <a:ext cx="0" cy="0"/>
          <a:chOff x="0" y="0"/>
          <a:chExt cx="0" cy="0"/>
        </a:xfrm>
      </p:grpSpPr>
      <p:pic>
        <p:nvPicPr>
          <p:cNvPr id="15" name="Grafik 24">
            <a:extLst>
              <a:ext uri="{FF2B5EF4-FFF2-40B4-BE49-F238E27FC236}">
                <a16:creationId xmlns:a16="http://schemas.microsoft.com/office/drawing/2014/main" id="{FC11E3D3-0791-4884-887F-2D676E16DCA1}"/>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l="-773" r="83112" b="32572"/>
          <a:stretch/>
        </p:blipFill>
        <p:spPr>
          <a:xfrm>
            <a:off x="10672746" y="810500"/>
            <a:ext cx="1506583" cy="4624251"/>
          </a:xfrm>
          <a:prstGeom prst="rect">
            <a:avLst/>
          </a:prstGeom>
        </p:spPr>
      </p:pic>
      <p:sp>
        <p:nvSpPr>
          <p:cNvPr id="7" name="Rechteck 6">
            <a:extLst>
              <a:ext uri="{FF2B5EF4-FFF2-40B4-BE49-F238E27FC236}">
                <a16:creationId xmlns:a16="http://schemas.microsoft.com/office/drawing/2014/main" id="{CE305754-9234-4E10-BBAC-16BB6CCAFD44}"/>
              </a:ext>
            </a:extLst>
          </p:cNvPr>
          <p:cNvSpPr/>
          <p:nvPr userDrawn="1"/>
        </p:nvSpPr>
        <p:spPr>
          <a:xfrm>
            <a:off x="0" y="4724399"/>
            <a:ext cx="12192000" cy="21336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Immagine 8">
            <a:extLst>
              <a:ext uri="{FF2B5EF4-FFF2-40B4-BE49-F238E27FC236}">
                <a16:creationId xmlns:a16="http://schemas.microsoft.com/office/drawing/2014/main" id="{D4403D36-F854-4A32-B14A-F0E223175987}"/>
              </a:ext>
            </a:extLst>
          </p:cNvPr>
          <p:cNvPicPr>
            <a:picLocks noChangeAspect="1"/>
          </p:cNvPicPr>
          <p:nvPr userDrawn="1"/>
        </p:nvPicPr>
        <p:blipFill>
          <a:blip r:embed="rId3">
            <a:alphaModFix amt="68000"/>
            <a:extLst>
              <a:ext uri="{28A0092B-C50C-407E-A947-70E740481C1C}">
                <a14:useLocalDpi xmlns:a14="http://schemas.microsoft.com/office/drawing/2010/main" val="0"/>
              </a:ext>
            </a:extLst>
          </a:blip>
          <a:stretch>
            <a:fillRect/>
          </a:stretch>
        </p:blipFill>
        <p:spPr>
          <a:xfrm>
            <a:off x="6839890" y="4847305"/>
            <a:ext cx="5093759" cy="1969770"/>
          </a:xfrm>
          <a:prstGeom prst="rect">
            <a:avLst/>
          </a:prstGeom>
        </p:spPr>
      </p:pic>
      <p:sp>
        <p:nvSpPr>
          <p:cNvPr id="2" name="Title 1"/>
          <p:cNvSpPr>
            <a:spLocks noGrp="1"/>
          </p:cNvSpPr>
          <p:nvPr>
            <p:ph type="ctrTitle" hasCustomPrompt="1"/>
          </p:nvPr>
        </p:nvSpPr>
        <p:spPr>
          <a:xfrm>
            <a:off x="1204823" y="2774628"/>
            <a:ext cx="9144000" cy="757829"/>
          </a:xfrm>
        </p:spPr>
        <p:txBody>
          <a:bodyPr anchor="b">
            <a:noAutofit/>
          </a:bodyPr>
          <a:lstStyle>
            <a:lvl1pPr algn="l">
              <a:defRPr lang="it-IT" sz="3200" b="1" kern="1200" dirty="0">
                <a:solidFill>
                  <a:srgbClr val="F9AE28"/>
                </a:solidFill>
                <a:latin typeface="Verdana" panose="020B0604030504040204" pitchFamily="34" charset="0"/>
                <a:ea typeface="Verdana" panose="020B0604030504040204" pitchFamily="34" charset="0"/>
                <a:cs typeface="Verdana" panose="020B0604030504040204" pitchFamily="34" charset="0"/>
              </a:defRPr>
            </a:lvl1pPr>
          </a:lstStyle>
          <a:p>
            <a:r>
              <a:rPr lang="it-IT" dirty="0"/>
              <a:t>Thank </a:t>
            </a:r>
            <a:r>
              <a:rPr lang="it-IT" dirty="0" err="1"/>
              <a:t>you</a:t>
            </a:r>
            <a:endParaRPr lang="en-US" dirty="0"/>
          </a:p>
        </p:txBody>
      </p:sp>
      <p:sp>
        <p:nvSpPr>
          <p:cNvPr id="3" name="Subtitle 2"/>
          <p:cNvSpPr>
            <a:spLocks noGrp="1"/>
          </p:cNvSpPr>
          <p:nvPr>
            <p:ph type="subTitle" idx="1" hasCustomPrompt="1"/>
          </p:nvPr>
        </p:nvSpPr>
        <p:spPr>
          <a:xfrm>
            <a:off x="1204823" y="3762554"/>
            <a:ext cx="9144000" cy="565397"/>
          </a:xfrm>
        </p:spPr>
        <p:txBody>
          <a:bodyPr>
            <a:noAutofit/>
          </a:bodyPr>
          <a:lstStyle>
            <a:lvl1pPr marL="0" indent="0" algn="l">
              <a:buNone/>
              <a:defRPr lang="en-US" sz="2400" b="1" kern="1200" dirty="0">
                <a:solidFill>
                  <a:srgbClr val="88ADCF"/>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First name, Family name, email address….</a:t>
            </a:r>
            <a:endParaRPr lang="en-US" dirty="0"/>
          </a:p>
        </p:txBody>
      </p:sp>
      <p:pic>
        <p:nvPicPr>
          <p:cNvPr id="11" name="Grafik 10">
            <a:extLst>
              <a:ext uri="{FF2B5EF4-FFF2-40B4-BE49-F238E27FC236}">
                <a16:creationId xmlns:a16="http://schemas.microsoft.com/office/drawing/2014/main" id="{AB26ABD2-D07F-40A8-89FC-0E3ED6612D3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204823" y="235553"/>
            <a:ext cx="5193776" cy="2142627"/>
          </a:xfrm>
          <a:prstGeom prst="rect">
            <a:avLst/>
          </a:prstGeom>
        </p:spPr>
      </p:pic>
    </p:spTree>
    <p:extLst>
      <p:ext uri="{BB962C8B-B14F-4D97-AF65-F5344CB8AC3E}">
        <p14:creationId xmlns:p14="http://schemas.microsoft.com/office/powerpoint/2010/main" val="2332289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ACD0C-E5CB-4BF8-BC95-D8BDDA45E8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AC3286-EAA3-4D4F-9795-DFF1FFA74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E5D54-8672-4249-8A40-E51E0A0D2123}"/>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4482DCDA-348F-4E7E-903E-E34EA6ED0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D757A9-0A5A-4065-A282-FF75E10CAFAC}"/>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139052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1279-5083-4933-BE40-DB66B40D30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A0698B-5FA4-4372-90E1-CCB33F719BA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7D0C84-EF4A-4636-89B6-A3EBE42D0374}"/>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E1A02F7F-F648-467F-A23D-0E82D2AC85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CAAB4-15C6-4D07-9ECB-AC926CC43916}"/>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3949022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BD51B-FC45-4B00-BE40-F3CF8BF7C0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BE8048-36DD-4914-A4F0-97F01E894AC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294114-33DB-4461-A266-AFCEF09E760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DC9A11-47EE-49E4-95EE-719B2E467118}"/>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6" name="Footer Placeholder 5">
            <a:extLst>
              <a:ext uri="{FF2B5EF4-FFF2-40B4-BE49-F238E27FC236}">
                <a16:creationId xmlns:a16="http://schemas.microsoft.com/office/drawing/2014/main" id="{13ADCE7C-B1AE-4861-9AEC-48B184BB5D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7492D6-D7BA-4D84-A0F1-51D077135844}"/>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35263675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3752-3900-4C91-85B4-FE2E76EFA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FABC57-6955-42BB-954F-A18F16F122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EEC3855-0015-4AC8-912F-809EAE070D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3D667B-5E5A-4889-8218-43947D5D76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07A29CA-E39A-46D9-AAAC-16BB616543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DFDE77-44BD-4E3D-9922-2FACB9A7968E}"/>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8" name="Footer Placeholder 7">
            <a:extLst>
              <a:ext uri="{FF2B5EF4-FFF2-40B4-BE49-F238E27FC236}">
                <a16:creationId xmlns:a16="http://schemas.microsoft.com/office/drawing/2014/main" id="{67C90C04-A079-44F2-8C82-3E22A8A0C4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40E7EC5-E7B6-4BDA-8FB6-A18155AA4485}"/>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2264263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E381E-042A-4C37-81CB-E485ACDB0CB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BCD64A-C5CF-46E3-B7DE-473C36893127}"/>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4" name="Footer Placeholder 3">
            <a:extLst>
              <a:ext uri="{FF2B5EF4-FFF2-40B4-BE49-F238E27FC236}">
                <a16:creationId xmlns:a16="http://schemas.microsoft.com/office/drawing/2014/main" id="{D74935D9-3788-422A-A947-5B10AA84C85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71066BC-6462-4069-83D1-22BA847762CB}"/>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36164552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80ED7D-B5F1-461B-A318-21DF88A4745B}"/>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3" name="Footer Placeholder 2">
            <a:extLst>
              <a:ext uri="{FF2B5EF4-FFF2-40B4-BE49-F238E27FC236}">
                <a16:creationId xmlns:a16="http://schemas.microsoft.com/office/drawing/2014/main" id="{98A58723-1857-4A19-99BC-4ED66407F2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904ED8-1603-49E5-927F-45C968D1858F}"/>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23576369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4261E-DAE2-4A6C-BB31-DE2A6A74C8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69261C-C835-4412-93D0-6822E9C230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11BD9D-2688-4DD1-A846-F670E42559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AAC088-E33D-4260-83C1-B4C1D3C08DF8}"/>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6" name="Footer Placeholder 5">
            <a:extLst>
              <a:ext uri="{FF2B5EF4-FFF2-40B4-BE49-F238E27FC236}">
                <a16:creationId xmlns:a16="http://schemas.microsoft.com/office/drawing/2014/main" id="{A29968C5-CC15-4AC6-8704-94DF3E035A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1A2416-FE7A-4F6E-853E-11BFA0B15DFD}"/>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30614492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EC52-C8F6-4F35-82C3-A941C4E4BD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981BF4-CC9A-4805-A2EC-ECAA8BE60C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A3BC816-68B0-4316-A4EB-0FCF75A6B9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7810DB-56EA-41CB-8610-48AA11BDD7C4}"/>
              </a:ext>
            </a:extLst>
          </p:cNvPr>
          <p:cNvSpPr>
            <a:spLocks noGrp="1"/>
          </p:cNvSpPr>
          <p:nvPr>
            <p:ph type="dt" sz="half" idx="10"/>
          </p:nvPr>
        </p:nvSpPr>
        <p:spPr/>
        <p:txBody>
          <a:bodyPr/>
          <a:lstStyle/>
          <a:p>
            <a:fld id="{8B3E7724-F8F0-485F-98DD-EADE36A01284}" type="datetimeFigureOut">
              <a:rPr lang="en-US" smtClean="0"/>
              <a:t>8/5/21</a:t>
            </a:fld>
            <a:endParaRPr lang="en-US"/>
          </a:p>
        </p:txBody>
      </p:sp>
      <p:sp>
        <p:nvSpPr>
          <p:cNvPr id="6" name="Footer Placeholder 5">
            <a:extLst>
              <a:ext uri="{FF2B5EF4-FFF2-40B4-BE49-F238E27FC236}">
                <a16:creationId xmlns:a16="http://schemas.microsoft.com/office/drawing/2014/main" id="{BF11C5D9-F63E-497B-800B-DE2E717845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009C3E-8CD4-4EB8-A717-35D076D5E0DB}"/>
              </a:ext>
            </a:extLst>
          </p:cNvPr>
          <p:cNvSpPr>
            <a:spLocks noGrp="1"/>
          </p:cNvSpPr>
          <p:nvPr>
            <p:ph type="sldNum" sz="quarter" idx="12"/>
          </p:nvPr>
        </p:nvSpPr>
        <p:spPr/>
        <p:txBody>
          <a:bodyPr/>
          <a:lstStyle/>
          <a:p>
            <a:fld id="{846D377D-2667-4D67-B3F6-038099FF4E59}" type="slidenum">
              <a:rPr lang="en-US" smtClean="0"/>
              <a:t>‹N›</a:t>
            </a:fld>
            <a:endParaRPr lang="en-US"/>
          </a:p>
        </p:txBody>
      </p:sp>
    </p:spTree>
    <p:extLst>
      <p:ext uri="{BB962C8B-B14F-4D97-AF65-F5344CB8AC3E}">
        <p14:creationId xmlns:p14="http://schemas.microsoft.com/office/powerpoint/2010/main" val="17933272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8A5F1B1-3B8F-41E2-8FD5-CE5F8C3BC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B72CEA-0468-405A-BB3F-487DD82CC4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65BD8-3101-4FC0-8D4A-5233C1368D0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E7724-F8F0-485F-98DD-EADE36A01284}" type="datetimeFigureOut">
              <a:rPr lang="en-US" smtClean="0"/>
              <a:t>8/5/21</a:t>
            </a:fld>
            <a:endParaRPr lang="en-US"/>
          </a:p>
        </p:txBody>
      </p:sp>
      <p:sp>
        <p:nvSpPr>
          <p:cNvPr id="5" name="Footer Placeholder 4">
            <a:extLst>
              <a:ext uri="{FF2B5EF4-FFF2-40B4-BE49-F238E27FC236}">
                <a16:creationId xmlns:a16="http://schemas.microsoft.com/office/drawing/2014/main" id="{DE2FBA50-C0E2-40D3-B273-13C64785F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83FF1D-1497-4D09-8813-B3CCA4E9A8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6D377D-2667-4D67-B3F6-038099FF4E59}" type="slidenum">
              <a:rPr lang="en-US" smtClean="0"/>
              <a:t>‹N›</a:t>
            </a:fld>
            <a:endParaRPr lang="en-US"/>
          </a:p>
        </p:txBody>
      </p:sp>
    </p:spTree>
    <p:extLst>
      <p:ext uri="{BB962C8B-B14F-4D97-AF65-F5344CB8AC3E}">
        <p14:creationId xmlns:p14="http://schemas.microsoft.com/office/powerpoint/2010/main" val="1589895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2.xml"/><Relationship Id="rId6" Type="http://schemas.openxmlformats.org/officeDocument/2006/relationships/image" Target="../media/image11.jpeg"/><Relationship Id="rId5" Type="http://schemas.openxmlformats.org/officeDocument/2006/relationships/image" Target="../media/image10.png"/><Relationship Id="rId4" Type="http://schemas.openxmlformats.org/officeDocument/2006/relationships/image" Target="../media/image9.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8.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700D48D-C9AA-4000-A912-29A4FEA98A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5138" y="394887"/>
            <a:ext cx="5720862" cy="606822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itel 1">
            <a:extLst>
              <a:ext uri="{FF2B5EF4-FFF2-40B4-BE49-F238E27FC236}">
                <a16:creationId xmlns:a16="http://schemas.microsoft.com/office/drawing/2014/main" id="{E6847724-A7E3-4BAA-B70D-4980AE7DD59F}"/>
              </a:ext>
            </a:extLst>
          </p:cNvPr>
          <p:cNvSpPr>
            <a:spLocks noGrp="1"/>
          </p:cNvSpPr>
          <p:nvPr>
            <p:ph type="ctrTitle"/>
          </p:nvPr>
        </p:nvSpPr>
        <p:spPr>
          <a:xfrm>
            <a:off x="1018604" y="1053042"/>
            <a:ext cx="4458424" cy="3068357"/>
          </a:xfrm>
        </p:spPr>
        <p:txBody>
          <a:bodyPr>
            <a:normAutofit/>
          </a:bodyPr>
          <a:lstStyle/>
          <a:p>
            <a:pPr algn="l"/>
            <a:r>
              <a:rPr lang="de-DE" sz="3800" b="1" dirty="0" err="1">
                <a:solidFill>
                  <a:srgbClr val="F9AE28"/>
                </a:solidFill>
                <a:latin typeface="Verdana" panose="020B0604030504040204" pitchFamily="34" charset="0"/>
                <a:ea typeface="Verdana" panose="020B0604030504040204" pitchFamily="34" charset="0"/>
              </a:rPr>
              <a:t>Blockchain</a:t>
            </a:r>
            <a:r>
              <a:rPr lang="de-DE" sz="3800" b="1" dirty="0">
                <a:solidFill>
                  <a:srgbClr val="F9AE28"/>
                </a:solidFill>
                <a:latin typeface="Verdana" panose="020B0604030504040204" pitchFamily="34" charset="0"/>
                <a:ea typeface="Verdana" panose="020B0604030504040204" pitchFamily="34" charset="0"/>
              </a:rPr>
              <a:t> </a:t>
            </a:r>
            <a:r>
              <a:rPr lang="de-DE" sz="3800" b="1" dirty="0" err="1">
                <a:solidFill>
                  <a:srgbClr val="F9AE28"/>
                </a:solidFill>
                <a:latin typeface="Verdana" panose="020B0604030504040204" pitchFamily="34" charset="0"/>
                <a:ea typeface="Verdana" panose="020B0604030504040204" pitchFamily="34" charset="0"/>
              </a:rPr>
              <a:t>for</a:t>
            </a:r>
            <a:r>
              <a:rPr lang="de-DE" sz="3800" b="1" dirty="0">
                <a:solidFill>
                  <a:srgbClr val="F9AE28"/>
                </a:solidFill>
                <a:latin typeface="Verdana" panose="020B0604030504040204" pitchFamily="34" charset="0"/>
                <a:ea typeface="Verdana" panose="020B0604030504040204" pitchFamily="34" charset="0"/>
              </a:rPr>
              <a:t> smart </a:t>
            </a:r>
            <a:r>
              <a:rPr lang="de-DE" sz="3800" b="1" dirty="0" err="1">
                <a:solidFill>
                  <a:srgbClr val="F9AE28"/>
                </a:solidFill>
                <a:latin typeface="Verdana" panose="020B0604030504040204" pitchFamily="34" charset="0"/>
                <a:ea typeface="Verdana" panose="020B0604030504040204" pitchFamily="34" charset="0"/>
              </a:rPr>
              <a:t>grids</a:t>
            </a:r>
            <a:r>
              <a:rPr lang="de-DE" sz="3800" b="1" dirty="0">
                <a:solidFill>
                  <a:srgbClr val="F9AE28"/>
                </a:solidFill>
                <a:latin typeface="Verdana" panose="020B0604030504040204" pitchFamily="34" charset="0"/>
                <a:ea typeface="Verdana" panose="020B0604030504040204" pitchFamily="34" charset="0"/>
              </a:rPr>
              <a:t> </a:t>
            </a:r>
            <a:r>
              <a:rPr lang="de-DE" sz="3800" b="1" dirty="0" err="1">
                <a:solidFill>
                  <a:srgbClr val="F9AE28"/>
                </a:solidFill>
                <a:latin typeface="Verdana" panose="020B0604030504040204" pitchFamily="34" charset="0"/>
                <a:ea typeface="Verdana" panose="020B0604030504040204" pitchFamily="34" charset="0"/>
              </a:rPr>
              <a:t>management</a:t>
            </a:r>
            <a:endParaRPr lang="de-DE" sz="3800" b="1" dirty="0">
              <a:solidFill>
                <a:srgbClr val="F9AE28"/>
              </a:solidFill>
              <a:latin typeface="Verdana" panose="020B0604030504040204" pitchFamily="34" charset="0"/>
              <a:ea typeface="Verdana" panose="020B0604030504040204" pitchFamily="34" charset="0"/>
            </a:endParaRPr>
          </a:p>
        </p:txBody>
      </p:sp>
      <p:pic>
        <p:nvPicPr>
          <p:cNvPr id="6" name="Immagine 8">
            <a:extLst>
              <a:ext uri="{FF2B5EF4-FFF2-40B4-BE49-F238E27FC236}">
                <a16:creationId xmlns:a16="http://schemas.microsoft.com/office/drawing/2014/main" id="{AD8476CB-505A-4279-ACBC-BF7378709A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9229" y="670170"/>
            <a:ext cx="5390093" cy="2088661"/>
          </a:xfrm>
          <a:prstGeom prst="rect">
            <a:avLst/>
          </a:prstGeom>
          <a:ln>
            <a:noFill/>
          </a:ln>
          <a:effectLst>
            <a:outerShdw blurRad="292100" dist="139700" dir="2700000" algn="tl" rotWithShape="0">
              <a:srgbClr val="333333">
                <a:alpha val="65000"/>
              </a:srgbClr>
            </a:outerShdw>
          </a:effectLst>
        </p:spPr>
      </p:pic>
      <p:cxnSp>
        <p:nvCxnSpPr>
          <p:cNvPr id="14" name="Straight Connector 13">
            <a:extLst>
              <a:ext uri="{FF2B5EF4-FFF2-40B4-BE49-F238E27FC236}">
                <a16:creationId xmlns:a16="http://schemas.microsoft.com/office/drawing/2014/main" id="{805E69BC-D844-4AB5-9E35-ED458EE2965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9184178" y="1874520"/>
            <a:ext cx="0" cy="310896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312C673-8179-457E-AD2A-D1FAE4CC96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14009" y="4201833"/>
            <a:ext cx="3400425"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Grafik 10">
            <a:extLst>
              <a:ext uri="{FF2B5EF4-FFF2-40B4-BE49-F238E27FC236}">
                <a16:creationId xmlns:a16="http://schemas.microsoft.com/office/drawing/2014/main" id="{9D58F765-1B79-4C9B-90DE-977B711CDC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9229" y="4036430"/>
            <a:ext cx="5390093" cy="2223413"/>
          </a:xfrm>
          <a:prstGeom prst="rect">
            <a:avLst/>
          </a:prstGeom>
        </p:spPr>
      </p:pic>
      <p:sp>
        <p:nvSpPr>
          <p:cNvPr id="7" name="Rectangle 6">
            <a:extLst>
              <a:ext uri="{FF2B5EF4-FFF2-40B4-BE49-F238E27FC236}">
                <a16:creationId xmlns:a16="http://schemas.microsoft.com/office/drawing/2014/main" id="{AAD10628-5E8E-4150-9F27-EA0C503E567E}"/>
              </a:ext>
            </a:extLst>
          </p:cNvPr>
          <p:cNvSpPr/>
          <p:nvPr/>
        </p:nvSpPr>
        <p:spPr>
          <a:xfrm>
            <a:off x="833678" y="5613512"/>
            <a:ext cx="5262322" cy="646331"/>
          </a:xfrm>
          <a:prstGeom prst="rect">
            <a:avLst/>
          </a:prstGeom>
        </p:spPr>
        <p:txBody>
          <a:bodyPr wrap="square">
            <a:spAutoFit/>
          </a:bodyPr>
          <a:lstStyle/>
          <a:p>
            <a:pPr>
              <a:spcAft>
                <a:spcPts val="600"/>
              </a:spcAft>
            </a:pPr>
            <a:r>
              <a:rPr lang="it-IT" b="1" dirty="0">
                <a:solidFill>
                  <a:schemeClr val="bg1"/>
                </a:solidFill>
                <a:latin typeface="Verdana" panose="020B0604030504040204" pitchFamily="34" charset="0"/>
                <a:ea typeface="Verdana" panose="020B0604030504040204" pitchFamily="34" charset="0"/>
              </a:rPr>
              <a:t>Marco Galici, University of Cagliari</a:t>
            </a:r>
            <a:br>
              <a:rPr lang="it-IT" b="1" i="1" dirty="0">
                <a:solidFill>
                  <a:schemeClr val="bg1"/>
                </a:solidFill>
                <a:latin typeface="Verdana" panose="020B0604030504040204" pitchFamily="34" charset="0"/>
                <a:ea typeface="Verdana" panose="020B0604030504040204" pitchFamily="34" charset="0"/>
              </a:rPr>
            </a:br>
            <a:r>
              <a:rPr lang="it-IT" b="1" i="1" dirty="0">
                <a:solidFill>
                  <a:schemeClr val="bg1"/>
                </a:solidFill>
                <a:latin typeface="Verdana" panose="020B0604030504040204" pitchFamily="34" charset="0"/>
                <a:ea typeface="Verdana" panose="020B0604030504040204" pitchFamily="34" charset="0"/>
              </a:rPr>
              <a:t>Cagliari, </a:t>
            </a:r>
            <a:r>
              <a:rPr lang="it-IT" b="1" i="1" dirty="0" err="1">
                <a:solidFill>
                  <a:schemeClr val="bg1"/>
                </a:solidFill>
                <a:latin typeface="Verdana" panose="020B0604030504040204" pitchFamily="34" charset="0"/>
                <a:ea typeface="Verdana" panose="020B0604030504040204" pitchFamily="34" charset="0"/>
              </a:rPr>
              <a:t>Italy</a:t>
            </a:r>
            <a:endParaRPr lang="it-IT" b="1" i="1" dirty="0">
              <a:solidFill>
                <a:schemeClr val="bg1"/>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1767059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2F2E-094E-4330-B368-9982FC76846C}"/>
              </a:ext>
            </a:extLst>
          </p:cNvPr>
          <p:cNvSpPr>
            <a:spLocks noGrp="1"/>
          </p:cNvSpPr>
          <p:nvPr>
            <p:ph type="title"/>
          </p:nvPr>
        </p:nvSpPr>
        <p:spPr/>
        <p:txBody>
          <a:bodyPr/>
          <a:lstStyle/>
          <a:p>
            <a:r>
              <a:rPr lang="en-GB" dirty="0"/>
              <a:t>The mathematical and computer bases</a:t>
            </a:r>
          </a:p>
        </p:txBody>
      </p:sp>
      <p:sp>
        <p:nvSpPr>
          <p:cNvPr id="3" name="Content Placeholder 2">
            <a:extLst>
              <a:ext uri="{FF2B5EF4-FFF2-40B4-BE49-F238E27FC236}">
                <a16:creationId xmlns:a16="http://schemas.microsoft.com/office/drawing/2014/main" id="{48558526-1E11-4D43-9C6A-7B8427EFA069}"/>
              </a:ext>
            </a:extLst>
          </p:cNvPr>
          <p:cNvSpPr>
            <a:spLocks noGrp="1"/>
          </p:cNvSpPr>
          <p:nvPr>
            <p:ph idx="1"/>
          </p:nvPr>
        </p:nvSpPr>
        <p:spPr>
          <a:xfrm>
            <a:off x="838199" y="1693888"/>
            <a:ext cx="10729913" cy="4886793"/>
          </a:xfrm>
        </p:spPr>
        <p:txBody>
          <a:bodyPr>
            <a:normAutofit/>
          </a:bodyPr>
          <a:lstStyle/>
          <a:p>
            <a:pPr>
              <a:lnSpc>
                <a:spcPct val="120000"/>
              </a:lnSpc>
              <a:spcBef>
                <a:spcPts val="600"/>
              </a:spcBef>
            </a:pPr>
            <a:r>
              <a:rPr lang="en-GB" dirty="0"/>
              <a:t>The mathematical (cryptographic) basis of cryptocurrencies are:</a:t>
            </a:r>
            <a:endParaRPr lang="en-GB" sz="1800" dirty="0"/>
          </a:p>
          <a:p>
            <a:pPr marL="914400" lvl="1" indent="-457200">
              <a:lnSpc>
                <a:spcPct val="120000"/>
              </a:lnSpc>
              <a:spcBef>
                <a:spcPts val="600"/>
              </a:spcBef>
              <a:buFont typeface="+mj-lt"/>
              <a:buAutoNum type="arabicPeriod"/>
            </a:pPr>
            <a:r>
              <a:rPr lang="en-GB" dirty="0"/>
              <a:t>asymmetric cryptography</a:t>
            </a:r>
          </a:p>
          <a:p>
            <a:pPr marL="914400" lvl="1" indent="-457200">
              <a:lnSpc>
                <a:spcPct val="120000"/>
              </a:lnSpc>
              <a:spcBef>
                <a:spcPts val="600"/>
              </a:spcBef>
              <a:buFont typeface="+mj-lt"/>
              <a:buAutoNum type="arabicPeriod"/>
            </a:pPr>
            <a:r>
              <a:rPr lang="en-GB" dirty="0"/>
              <a:t>properties of hash functions</a:t>
            </a:r>
          </a:p>
          <a:p>
            <a:pPr marL="914400" lvl="1" indent="-457200">
              <a:lnSpc>
                <a:spcPct val="120000"/>
              </a:lnSpc>
              <a:spcBef>
                <a:spcPts val="600"/>
              </a:spcBef>
              <a:buFont typeface="+mj-lt"/>
              <a:buAutoNum type="arabicPeriod"/>
            </a:pPr>
            <a:r>
              <a:rPr lang="en-GB" dirty="0"/>
              <a:t>The theory of games</a:t>
            </a:r>
          </a:p>
          <a:p>
            <a:pPr>
              <a:lnSpc>
                <a:spcPct val="120000"/>
              </a:lnSpc>
              <a:spcBef>
                <a:spcPts val="600"/>
              </a:spcBef>
            </a:pPr>
            <a:r>
              <a:rPr lang="en-GB" dirty="0"/>
              <a:t>The computer bases are:</a:t>
            </a:r>
          </a:p>
          <a:p>
            <a:pPr marL="914400" lvl="1" indent="-457200">
              <a:lnSpc>
                <a:spcPct val="120000"/>
              </a:lnSpc>
              <a:spcBef>
                <a:spcPts val="600"/>
              </a:spcBef>
              <a:buFont typeface="+mj-lt"/>
              <a:buAutoNum type="arabicPeriod"/>
            </a:pPr>
            <a:r>
              <a:rPr lang="en-GB" dirty="0"/>
              <a:t>the Internet network</a:t>
            </a:r>
            <a:endParaRPr lang="en-GB" sz="1400" dirty="0"/>
          </a:p>
          <a:p>
            <a:pPr marL="914400" lvl="1" indent="-457200">
              <a:lnSpc>
                <a:spcPct val="120000"/>
              </a:lnSpc>
              <a:spcBef>
                <a:spcPts val="600"/>
              </a:spcBef>
              <a:buFont typeface="+mj-lt"/>
              <a:buAutoNum type="arabicPeriod"/>
            </a:pPr>
            <a:r>
              <a:rPr lang="en-GB" dirty="0"/>
              <a:t>peer-to-peer architecture</a:t>
            </a:r>
            <a:endParaRPr lang="en-GB" sz="1400" dirty="0"/>
          </a:p>
          <a:p>
            <a:pPr marL="914400" lvl="1" indent="-457200">
              <a:lnSpc>
                <a:spcPct val="120000"/>
              </a:lnSpc>
              <a:spcBef>
                <a:spcPts val="600"/>
              </a:spcBef>
              <a:buFont typeface="+mj-lt"/>
              <a:buAutoNum type="arabicPeriod"/>
            </a:pPr>
            <a:r>
              <a:rPr lang="en-GB" dirty="0"/>
              <a:t>specific data structures for efficient storage and retrieval of information</a:t>
            </a:r>
            <a:endParaRPr lang="en-GB" sz="1400" dirty="0"/>
          </a:p>
          <a:p>
            <a:pPr marL="914400" lvl="1" indent="-457200">
              <a:lnSpc>
                <a:spcPct val="120000"/>
              </a:lnSpc>
              <a:spcBef>
                <a:spcPts val="600"/>
              </a:spcBef>
              <a:buFont typeface="+mj-lt"/>
              <a:buAutoNum type="arabicPeriod"/>
            </a:pPr>
            <a:r>
              <a:rPr lang="en-GB" dirty="0"/>
              <a:t>intensive calculation capacity,</a:t>
            </a:r>
            <a:endParaRPr lang="en-GB" sz="1400" dirty="0"/>
          </a:p>
        </p:txBody>
      </p:sp>
      <p:sp>
        <p:nvSpPr>
          <p:cNvPr id="6" name="Slide Number Placeholder 5">
            <a:extLst>
              <a:ext uri="{FF2B5EF4-FFF2-40B4-BE49-F238E27FC236}">
                <a16:creationId xmlns:a16="http://schemas.microsoft.com/office/drawing/2014/main" id="{0B8F199F-7358-41BB-9C3F-B266D9478A6B}"/>
              </a:ext>
            </a:extLst>
          </p:cNvPr>
          <p:cNvSpPr>
            <a:spLocks noGrp="1"/>
          </p:cNvSpPr>
          <p:nvPr>
            <p:ph type="sldNum" sz="quarter" idx="12"/>
          </p:nvPr>
        </p:nvSpPr>
        <p:spPr>
          <a:xfrm>
            <a:off x="5702200" y="6356349"/>
            <a:ext cx="787600" cy="365125"/>
          </a:xfrm>
        </p:spPr>
        <p:txBody>
          <a:bodyPr/>
          <a:lstStyle/>
          <a:p>
            <a:pPr algn="ctr"/>
            <a:fld id="{B14DC977-BC50-43F6-B379-4F14C4286E89}" type="slidenum">
              <a:rPr lang="en-US" smtClean="0"/>
              <a:pPr algn="ctr"/>
              <a:t>10</a:t>
            </a:fld>
            <a:endParaRPr lang="en-US" dirty="0"/>
          </a:p>
        </p:txBody>
      </p:sp>
    </p:spTree>
    <p:extLst>
      <p:ext uri="{BB962C8B-B14F-4D97-AF65-F5344CB8AC3E}">
        <p14:creationId xmlns:p14="http://schemas.microsoft.com/office/powerpoint/2010/main" val="3449752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0B4B94-E94B-4CCB-B7CB-E7E54CE8011B}"/>
              </a:ext>
            </a:extLst>
          </p:cNvPr>
          <p:cNvSpPr>
            <a:spLocks noGrp="1"/>
          </p:cNvSpPr>
          <p:nvPr>
            <p:ph type="title"/>
          </p:nvPr>
        </p:nvSpPr>
        <p:spPr/>
        <p:txBody>
          <a:bodyPr/>
          <a:lstStyle/>
          <a:p>
            <a:r>
              <a:rPr lang="it-IT" dirty="0"/>
              <a:t>Cryptography</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B9430B-13FD-4C0E-A956-D87DD9224CD5}"/>
                  </a:ext>
                </a:extLst>
              </p:cNvPr>
              <p:cNvSpPr>
                <a:spLocks noGrp="1"/>
              </p:cNvSpPr>
              <p:nvPr>
                <p:ph idx="1"/>
              </p:nvPr>
            </p:nvSpPr>
            <p:spPr>
              <a:xfrm>
                <a:off x="838200" y="1891329"/>
                <a:ext cx="10515600" cy="4417395"/>
              </a:xfrm>
            </p:spPr>
            <p:txBody>
              <a:bodyPr>
                <a:normAutofit fontScale="92500"/>
              </a:bodyPr>
              <a:lstStyle/>
              <a:p>
                <a:r>
                  <a:rPr lang="en-GB" dirty="0"/>
                  <a:t>Encryption: techniques for encoding and decoding a document (a file) </a:t>
                </a:r>
                <a:r>
                  <a:rPr lang="en-GB" i="1" dirty="0"/>
                  <a:t>D</a:t>
                </a:r>
                <a:r>
                  <a:rPr lang="en-GB" dirty="0"/>
                  <a:t>.</a:t>
                </a:r>
              </a:p>
              <a:p>
                <a:r>
                  <a:rPr lang="en-GB" dirty="0"/>
                  <a:t>The </a:t>
                </a:r>
                <a:r>
                  <a:rPr lang="en-GB" i="1" dirty="0"/>
                  <a:t>D</a:t>
                </a:r>
                <a:r>
                  <a:rPr lang="en-GB" dirty="0"/>
                  <a:t> file (a sequence of bits, therefore a number) is encoded using a </a:t>
                </a:r>
                <a:r>
                  <a:rPr lang="en-GB" i="1" dirty="0"/>
                  <a:t>K</a:t>
                </a:r>
                <a:r>
                  <a:rPr lang="en-GB" dirty="0"/>
                  <a:t> key (other sequence of bits, usually 256 bits) and a known algorithm </a:t>
                </a:r>
                <a14:m>
                  <m:oMath xmlns:m="http://schemas.openxmlformats.org/officeDocument/2006/math">
                    <m:r>
                      <a:rPr lang="en-GB" b="0" i="1" smtClean="0">
                        <a:latin typeface="Cambria Math" panose="02040503050406030204" pitchFamily="18" charset="0"/>
                      </a:rPr>
                      <m:t>𝐶</m:t>
                    </m:r>
                    <m:d>
                      <m:dPr>
                        <m:ctrlPr>
                          <a:rPr lang="en-GB" b="0" i="1" smtClean="0">
                            <a:latin typeface="Cambria Math" panose="02040503050406030204" pitchFamily="18" charset="0"/>
                          </a:rPr>
                        </m:ctrlPr>
                      </m:dPr>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𝑘</m:t>
                        </m:r>
                      </m:e>
                    </m:d>
                  </m:oMath>
                </a14:m>
                <a:r>
                  <a:rPr lang="en-GB" dirty="0"/>
                  <a:t>.</a:t>
                </a:r>
              </a:p>
              <a:p>
                <a:r>
                  <a:rPr lang="en-GB" dirty="0"/>
                  <a:t>The result of the processing is another file, </a:t>
                </a:r>
                <a14:m>
                  <m:oMath xmlns:m="http://schemas.openxmlformats.org/officeDocument/2006/math">
                    <m:r>
                      <a:rPr lang="en-GB" b="0" i="1" smtClean="0">
                        <a:latin typeface="Cambria Math" panose="02040503050406030204" pitchFamily="18" charset="0"/>
                      </a:rPr>
                      <m:t>𝐸</m:t>
                    </m:r>
                    <m:r>
                      <a:rPr lang="en-GB" b="0" i="1" smtClean="0">
                        <a:latin typeface="Cambria Math" panose="02040503050406030204" pitchFamily="18" charset="0"/>
                      </a:rPr>
                      <m:t>=</m:t>
                    </m:r>
                    <m:r>
                      <a:rPr lang="en-GB" b="0" i="1" smtClean="0">
                        <a:latin typeface="Cambria Math" panose="02040503050406030204" pitchFamily="18" charset="0"/>
                      </a:rPr>
                      <m:t>𝐶</m:t>
                    </m:r>
                    <m:r>
                      <a:rPr lang="en-GB" b="0" i="1" smtClean="0">
                        <a:latin typeface="Cambria Math" panose="02040503050406030204" pitchFamily="18" charset="0"/>
                      </a:rPr>
                      <m:t>(</m:t>
                    </m:r>
                    <m:r>
                      <a:rPr lang="en-GB" b="0" i="1" smtClean="0">
                        <a:latin typeface="Cambria Math" panose="02040503050406030204" pitchFamily="18" charset="0"/>
                      </a:rPr>
                      <m:t>𝐷</m:t>
                    </m:r>
                    <m:r>
                      <a:rPr lang="en-GB" b="0" i="1" smtClean="0">
                        <a:latin typeface="Cambria Math" panose="02040503050406030204" pitchFamily="18" charset="0"/>
                      </a:rPr>
                      <m:t>,</m:t>
                    </m:r>
                    <m:r>
                      <a:rPr lang="en-GB" b="0" i="1" smtClean="0">
                        <a:latin typeface="Cambria Math" panose="02040503050406030204" pitchFamily="18" charset="0"/>
                      </a:rPr>
                      <m:t>𝐾</m:t>
                    </m:r>
                    <m:r>
                      <a:rPr lang="en-GB" b="0" i="1" smtClean="0">
                        <a:latin typeface="Cambria Math" panose="02040503050406030204" pitchFamily="18" charset="0"/>
                      </a:rPr>
                      <m:t>)</m:t>
                    </m:r>
                  </m:oMath>
                </a14:m>
                <a:r>
                  <a:rPr lang="en-GB" dirty="0"/>
                  <a:t>, which contains the information of </a:t>
                </a:r>
                <a:r>
                  <a:rPr lang="en-GB" i="1" dirty="0"/>
                  <a:t>D</a:t>
                </a:r>
                <a:r>
                  <a:rPr lang="en-GB" dirty="0"/>
                  <a:t>, but encoded to be unreadable.</a:t>
                </a:r>
              </a:p>
              <a:p>
                <a:r>
                  <a:rPr lang="en-GB" dirty="0"/>
                  <a:t>Starting from </a:t>
                </a:r>
                <a:r>
                  <a:rPr lang="en-GB" i="1" dirty="0"/>
                  <a:t>E</a:t>
                </a:r>
                <a:r>
                  <a:rPr lang="en-GB" dirty="0"/>
                  <a:t>, the original </a:t>
                </a:r>
                <a:r>
                  <a:rPr lang="en-GB" i="1" dirty="0"/>
                  <a:t>D</a:t>
                </a:r>
                <a:r>
                  <a:rPr lang="en-GB" dirty="0"/>
                  <a:t> file can be regenerated using a decoding key </a:t>
                </a:r>
                <a:r>
                  <a:rPr lang="en-GB" i="1" dirty="0"/>
                  <a:t>H</a:t>
                </a:r>
                <a:r>
                  <a:rPr lang="en-GB" dirty="0"/>
                  <a:t> (sequence of bits) associated with </a:t>
                </a:r>
                <a:r>
                  <a:rPr lang="en-GB" i="1" dirty="0"/>
                  <a:t>K</a:t>
                </a:r>
                <a:r>
                  <a:rPr lang="en-GB" dirty="0"/>
                  <a:t>, and the decoding algorithm </a:t>
                </a:r>
                <a14:m>
                  <m:oMath xmlns:m="http://schemas.openxmlformats.org/officeDocument/2006/math">
                    <m:sSup>
                      <m:sSupPr>
                        <m:ctrlPr>
                          <a:rPr lang="en-GB" i="1" smtClean="0">
                            <a:latin typeface="Cambria Math" panose="02040503050406030204" pitchFamily="18" charset="0"/>
                          </a:rPr>
                        </m:ctrlPr>
                      </m:sSupPr>
                      <m:e>
                        <m:r>
                          <a:rPr lang="en-GB" b="0" i="1" smtClean="0">
                            <a:latin typeface="Cambria Math" panose="02040503050406030204" pitchFamily="18" charset="0"/>
                          </a:rPr>
                          <m:t>𝐶</m:t>
                        </m:r>
                      </m:e>
                      <m:sup>
                        <m:r>
                          <a:rPr lang="en-GB" b="0" i="1" smtClean="0">
                            <a:latin typeface="Cambria Math" panose="02040503050406030204" pitchFamily="18" charset="0"/>
                          </a:rPr>
                          <m:t>−1</m:t>
                        </m:r>
                      </m:sup>
                    </m:sSup>
                    <m:d>
                      <m:dPr>
                        <m:ctrlPr>
                          <a:rPr lang="en-GB" i="1" smtClean="0">
                            <a:latin typeface="Cambria Math" panose="02040503050406030204" pitchFamily="18" charset="0"/>
                          </a:rPr>
                        </m:ctrlPr>
                      </m:dPr>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𝑘</m:t>
                        </m:r>
                      </m:e>
                    </m:d>
                  </m:oMath>
                </a14:m>
                <a:r>
                  <a:rPr lang="en-GB" dirty="0"/>
                  <a:t>:</a:t>
                </a:r>
              </a:p>
              <a:p>
                <a:pPr marL="0" indent="0">
                  <a:buNone/>
                </a:pPr>
                <a:br>
                  <a:rPr lang="en-GB" dirty="0"/>
                </a:br>
                <a:r>
                  <a:rPr lang="en-GB" dirty="0"/>
                  <a:t>			</a:t>
                </a:r>
                <a:r>
                  <a:rPr lang="it-IT" dirty="0"/>
                  <a:t>		</a:t>
                </a:r>
                <a14:m>
                  <m:oMath xmlns:m="http://schemas.openxmlformats.org/officeDocument/2006/math">
                    <m:r>
                      <a:rPr lang="it-IT" b="0" i="1" smtClean="0">
                        <a:latin typeface="Cambria Math" panose="02040503050406030204" pitchFamily="18" charset="0"/>
                      </a:rPr>
                      <m:t>𝐷</m:t>
                    </m:r>
                    <m:r>
                      <a:rPr lang="it-IT" b="0" i="1" smtClean="0">
                        <a:latin typeface="Cambria Math" panose="02040503050406030204" pitchFamily="18" charset="0"/>
                      </a:rPr>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𝐶</m:t>
                        </m:r>
                      </m:e>
                      <m:sup>
                        <m:r>
                          <a:rPr lang="it-IT" b="0" i="1" smtClean="0">
                            <a:latin typeface="Cambria Math" panose="02040503050406030204" pitchFamily="18" charset="0"/>
                          </a:rPr>
                          <m:t>−1</m:t>
                        </m:r>
                      </m:sup>
                    </m:sSup>
                    <m:d>
                      <m:dPr>
                        <m:ctrlPr>
                          <a:rPr lang="it-IT" b="0" i="1" smtClean="0">
                            <a:latin typeface="Cambria Math" panose="02040503050406030204" pitchFamily="18" charset="0"/>
                          </a:rPr>
                        </m:ctrlPr>
                      </m:dPr>
                      <m:e>
                        <m:r>
                          <a:rPr lang="it-IT" b="0" i="1" smtClean="0">
                            <a:latin typeface="Cambria Math" panose="02040503050406030204" pitchFamily="18" charset="0"/>
                          </a:rPr>
                          <m:t>𝐸</m:t>
                        </m:r>
                        <m:r>
                          <a:rPr lang="it-IT" b="0" i="1" smtClean="0">
                            <a:latin typeface="Cambria Math" panose="02040503050406030204" pitchFamily="18" charset="0"/>
                          </a:rPr>
                          <m:t>,</m:t>
                        </m:r>
                        <m:r>
                          <a:rPr lang="it-IT" b="0" i="1" smtClean="0">
                            <a:latin typeface="Cambria Math" panose="02040503050406030204" pitchFamily="18" charset="0"/>
                          </a:rPr>
                          <m:t>𝐻</m:t>
                        </m:r>
                      </m:e>
                    </m:d>
                  </m:oMath>
                </a14:m>
                <a:endParaRPr lang="en-US" dirty="0"/>
              </a:p>
            </p:txBody>
          </p:sp>
        </mc:Choice>
        <mc:Fallback xmlns="">
          <p:sp>
            <p:nvSpPr>
              <p:cNvPr id="3" name="Content Placeholder 2">
                <a:extLst>
                  <a:ext uri="{FF2B5EF4-FFF2-40B4-BE49-F238E27FC236}">
                    <a16:creationId xmlns:a16="http://schemas.microsoft.com/office/drawing/2014/main" id="{B7B9430B-13FD-4C0E-A956-D87DD9224CD5}"/>
                  </a:ext>
                </a:extLst>
              </p:cNvPr>
              <p:cNvSpPr>
                <a:spLocks noGrp="1" noRot="1" noChangeAspect="1" noMove="1" noResize="1" noEditPoints="1" noAdjustHandles="1" noChangeArrowheads="1" noChangeShapeType="1" noTextEdit="1"/>
              </p:cNvSpPr>
              <p:nvPr>
                <p:ph idx="1"/>
              </p:nvPr>
            </p:nvSpPr>
            <p:spPr>
              <a:xfrm>
                <a:off x="838200" y="1891329"/>
                <a:ext cx="10515600" cy="4417395"/>
              </a:xfrm>
              <a:blipFill>
                <a:blip r:embed="rId3"/>
                <a:stretch>
                  <a:fillRect l="-965" t="-2006" r="-1206"/>
                </a:stretch>
              </a:blipFill>
            </p:spPr>
            <p:txBody>
              <a:bodyPr/>
              <a:lstStyle/>
              <a:p>
                <a:r>
                  <a:rPr lang="en-GB">
                    <a:noFill/>
                  </a:rPr>
                  <a:t> </a:t>
                </a:r>
              </a:p>
            </p:txBody>
          </p:sp>
        </mc:Fallback>
      </mc:AlternateContent>
      <p:sp>
        <p:nvSpPr>
          <p:cNvPr id="6" name="Slide Number Placeholder 5">
            <a:extLst>
              <a:ext uri="{FF2B5EF4-FFF2-40B4-BE49-F238E27FC236}">
                <a16:creationId xmlns:a16="http://schemas.microsoft.com/office/drawing/2014/main" id="{9E52F8C6-5607-4B9B-8F46-493EB0D57476}"/>
              </a:ext>
            </a:extLst>
          </p:cNvPr>
          <p:cNvSpPr>
            <a:spLocks noGrp="1"/>
          </p:cNvSpPr>
          <p:nvPr>
            <p:ph type="sldNum" sz="quarter" idx="12"/>
          </p:nvPr>
        </p:nvSpPr>
        <p:spPr>
          <a:xfrm>
            <a:off x="5702200" y="6355443"/>
            <a:ext cx="787600" cy="365125"/>
          </a:xfrm>
        </p:spPr>
        <p:txBody>
          <a:bodyPr/>
          <a:lstStyle/>
          <a:p>
            <a:pPr algn="ctr"/>
            <a:fld id="{B14DC977-BC50-43F6-B379-4F14C4286E89}" type="slidenum">
              <a:rPr lang="en-US" smtClean="0"/>
              <a:pPr algn="ctr"/>
              <a:t>11</a:t>
            </a:fld>
            <a:endParaRPr lang="en-US" dirty="0"/>
          </a:p>
        </p:txBody>
      </p:sp>
    </p:spTree>
    <p:extLst>
      <p:ext uri="{BB962C8B-B14F-4D97-AF65-F5344CB8AC3E}">
        <p14:creationId xmlns:p14="http://schemas.microsoft.com/office/powerpoint/2010/main" val="3264128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p:txBody>
          <a:bodyPr/>
          <a:lstStyle/>
          <a:p>
            <a:r>
              <a:rPr lang="en-GB" dirty="0"/>
              <a:t>Asymmetric encryption</a:t>
            </a:r>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12</a:t>
            </a:fld>
            <a:endParaRPr lang="en-US" dirty="0"/>
          </a:p>
        </p:txBody>
      </p:sp>
      <p:sp>
        <p:nvSpPr>
          <p:cNvPr id="5" name="Rectangle 4">
            <a:extLst>
              <a:ext uri="{FF2B5EF4-FFF2-40B4-BE49-F238E27FC236}">
                <a16:creationId xmlns:a16="http://schemas.microsoft.com/office/drawing/2014/main" id="{8B126598-EC59-47C4-AAE9-FEFA43297829}"/>
              </a:ext>
            </a:extLst>
          </p:cNvPr>
          <p:cNvSpPr/>
          <p:nvPr/>
        </p:nvSpPr>
        <p:spPr>
          <a:xfrm>
            <a:off x="838199" y="1877338"/>
            <a:ext cx="10729913" cy="4539704"/>
          </a:xfrm>
          <a:prstGeom prst="rect">
            <a:avLst/>
          </a:prstGeom>
        </p:spPr>
        <p:txBody>
          <a:bodyPr wrap="square">
            <a:spAutoFit/>
          </a:bodyPr>
          <a:lstStyle/>
          <a:p>
            <a:pPr>
              <a:spcAft>
                <a:spcPts val="600"/>
              </a:spcAft>
            </a:pPr>
            <a:r>
              <a:rPr lang="en-GB" sz="2400" dirty="0"/>
              <a:t>In asymmetric elliptical encryption the two keys </a:t>
            </a:r>
            <a:r>
              <a:rPr lang="en-GB" sz="2400" i="1" dirty="0"/>
              <a:t>K</a:t>
            </a:r>
            <a:r>
              <a:rPr lang="en-GB" sz="2400" dirty="0"/>
              <a:t> and </a:t>
            </a:r>
            <a:r>
              <a:rPr lang="en-GB" sz="2400" i="1" dirty="0"/>
              <a:t>H</a:t>
            </a:r>
            <a:r>
              <a:rPr lang="en-GB" sz="2400" dirty="0"/>
              <a:t> are different, and have the following properties:</a:t>
            </a:r>
          </a:p>
          <a:p>
            <a:pPr marL="342900" indent="-342900">
              <a:spcAft>
                <a:spcPts val="600"/>
              </a:spcAft>
              <a:buFont typeface="Arial" panose="020B0604020202020204" pitchFamily="34" charset="0"/>
              <a:buChar char="•"/>
            </a:pPr>
            <a:r>
              <a:rPr lang="en-GB" sz="2400" dirty="0"/>
              <a:t>Known </a:t>
            </a:r>
            <a:r>
              <a:rPr lang="en-GB" sz="2400" i="1" dirty="0"/>
              <a:t>H</a:t>
            </a:r>
            <a:r>
              <a:rPr lang="en-GB" sz="2400" dirty="0"/>
              <a:t> (</a:t>
            </a:r>
            <a:r>
              <a:rPr lang="en-GB" sz="2400" b="1" dirty="0"/>
              <a:t>private key</a:t>
            </a:r>
            <a:r>
              <a:rPr lang="en-GB" sz="2400" dirty="0"/>
              <a:t>), you can easily generate from it </a:t>
            </a:r>
            <a:r>
              <a:rPr lang="en-GB" sz="2400" i="1" dirty="0"/>
              <a:t>K</a:t>
            </a:r>
            <a:r>
              <a:rPr lang="en-GB" sz="2400" dirty="0"/>
              <a:t> (</a:t>
            </a:r>
            <a:r>
              <a:rPr lang="en-GB" sz="2400" b="1" dirty="0"/>
              <a:t>public key</a:t>
            </a:r>
            <a:r>
              <a:rPr lang="en-GB" sz="2400" dirty="0"/>
              <a:t>), but not vice versa: known </a:t>
            </a:r>
            <a:r>
              <a:rPr lang="en-GB" sz="2400" i="1" dirty="0"/>
              <a:t>K</a:t>
            </a:r>
            <a:r>
              <a:rPr lang="en-GB" sz="2400" dirty="0"/>
              <a:t>, you can find </a:t>
            </a:r>
            <a:r>
              <a:rPr lang="en-GB" sz="2400" i="1" dirty="0"/>
              <a:t>H</a:t>
            </a:r>
            <a:r>
              <a:rPr lang="en-GB" sz="2400" dirty="0"/>
              <a:t> only by trial, trying all possible combinations of </a:t>
            </a:r>
            <a:r>
              <a:rPr lang="en-GB" sz="2400" i="1" dirty="0"/>
              <a:t>H</a:t>
            </a:r>
          </a:p>
          <a:p>
            <a:pPr marL="342900" indent="-342900">
              <a:spcAft>
                <a:spcPts val="600"/>
              </a:spcAft>
              <a:buFont typeface="Arial" panose="020B0604020202020204" pitchFamily="34" charset="0"/>
              <a:buChar char="•"/>
            </a:pPr>
            <a:r>
              <a:rPr lang="en-GB" sz="2400" dirty="0"/>
              <a:t>Known </a:t>
            </a:r>
            <a:r>
              <a:rPr lang="en-GB" sz="2400" i="1" dirty="0"/>
              <a:t>E</a:t>
            </a:r>
            <a:r>
              <a:rPr lang="en-GB" sz="2400" dirty="0"/>
              <a:t>, you cannot decode </a:t>
            </a:r>
            <a:r>
              <a:rPr lang="en-GB" sz="2400" i="1" dirty="0"/>
              <a:t>D</a:t>
            </a:r>
            <a:r>
              <a:rPr lang="en-GB" sz="2400" dirty="0"/>
              <a:t> without knowing </a:t>
            </a:r>
            <a:r>
              <a:rPr lang="en-GB" sz="2400" i="1" dirty="0"/>
              <a:t>H</a:t>
            </a:r>
          </a:p>
          <a:p>
            <a:pPr marL="342900" indent="-342900">
              <a:spcAft>
                <a:spcPts val="600"/>
              </a:spcAft>
              <a:buFont typeface="Arial" panose="020B0604020202020204" pitchFamily="34" charset="0"/>
              <a:buChar char="•"/>
            </a:pPr>
            <a:r>
              <a:rPr lang="en-GB" sz="2400" dirty="0"/>
              <a:t>In order to find </a:t>
            </a:r>
            <a:r>
              <a:rPr lang="en-GB" sz="2400" i="1" dirty="0"/>
              <a:t>H</a:t>
            </a:r>
            <a:r>
              <a:rPr lang="en-GB" sz="2400" dirty="0"/>
              <a:t>, here too one must proceed by trial and error, by testing all possible combinations of </a:t>
            </a:r>
            <a:r>
              <a:rPr lang="en-GB" sz="2400" i="1" dirty="0"/>
              <a:t>H</a:t>
            </a:r>
          </a:p>
          <a:p>
            <a:pPr marL="342900" indent="-342900">
              <a:spcAft>
                <a:spcPts val="600"/>
              </a:spcAft>
              <a:buFont typeface="Arial" panose="020B0604020202020204" pitchFamily="34" charset="0"/>
              <a:buChar char="•"/>
            </a:pPr>
            <a:endParaRPr lang="en-GB" sz="2400" i="1" dirty="0"/>
          </a:p>
          <a:p>
            <a:pPr>
              <a:spcAft>
                <a:spcPts val="600"/>
              </a:spcAft>
            </a:pPr>
            <a:r>
              <a:rPr lang="en-GB" sz="2400" dirty="0"/>
              <a:t>Bitcoin and other cryptocurrencies use the </a:t>
            </a:r>
            <a:r>
              <a:rPr lang="en-GB" sz="2400" u="sng" dirty="0"/>
              <a:t>Elliptic Curve Digital Signature Algorithm </a:t>
            </a:r>
            <a:r>
              <a:rPr lang="en-GB" sz="2400" dirty="0"/>
              <a:t>(ECDSA) with the </a:t>
            </a:r>
            <a:r>
              <a:rPr lang="en-GB" sz="2400" b="1" dirty="0"/>
              <a:t>secp256k1 curve</a:t>
            </a:r>
            <a:r>
              <a:rPr lang="en-GB" sz="2400" dirty="0"/>
              <a:t>, which uses private 256-bit (32 Byte) keys of random data.</a:t>
            </a:r>
          </a:p>
        </p:txBody>
      </p:sp>
    </p:spTree>
    <p:extLst>
      <p:ext uri="{BB962C8B-B14F-4D97-AF65-F5344CB8AC3E}">
        <p14:creationId xmlns:p14="http://schemas.microsoft.com/office/powerpoint/2010/main" val="6436985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a:xfrm>
            <a:off x="838200" y="454930"/>
            <a:ext cx="10515600" cy="1052755"/>
          </a:xfrm>
        </p:spPr>
        <p:txBody>
          <a:bodyPr/>
          <a:lstStyle/>
          <a:p>
            <a:r>
              <a:rPr lang="en-GB" dirty="0"/>
              <a:t>Asymmetric encryption</a:t>
            </a:r>
            <a:endParaRPr lang="en-GB" b="0" dirty="0"/>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13</a:t>
            </a:fld>
            <a:endParaRPr lang="en-US" dirty="0"/>
          </a:p>
        </p:txBody>
      </p:sp>
      <p:grpSp>
        <p:nvGrpSpPr>
          <p:cNvPr id="12" name="Gruppo 11">
            <a:extLst>
              <a:ext uri="{FF2B5EF4-FFF2-40B4-BE49-F238E27FC236}">
                <a16:creationId xmlns:a16="http://schemas.microsoft.com/office/drawing/2014/main" id="{1FB292A4-C6CD-784A-9914-E8442C518C9A}"/>
              </a:ext>
            </a:extLst>
          </p:cNvPr>
          <p:cNvGrpSpPr/>
          <p:nvPr/>
        </p:nvGrpSpPr>
        <p:grpSpPr>
          <a:xfrm>
            <a:off x="8157488" y="1525153"/>
            <a:ext cx="1261259" cy="729441"/>
            <a:chOff x="6906309" y="1345758"/>
            <a:chExt cx="1663779" cy="1036652"/>
          </a:xfrm>
        </p:grpSpPr>
        <p:pic>
          <p:nvPicPr>
            <p:cNvPr id="1028" name="Picture 4" descr="DUPLICAZIONE CHIAVI - CHIRICOTTO S.A.S. di Chiricotto Bruno &amp;amp; C.">
              <a:extLst>
                <a:ext uri="{FF2B5EF4-FFF2-40B4-BE49-F238E27FC236}">
                  <a16:creationId xmlns:a16="http://schemas.microsoft.com/office/drawing/2014/main" id="{24173789-357E-9541-AA50-EFC7EE1ED0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r="83654" b="64378"/>
            <a:stretch/>
          </p:blipFill>
          <p:spPr bwMode="auto">
            <a:xfrm rot="2733380">
              <a:off x="7779614" y="1412744"/>
              <a:ext cx="528194" cy="105275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374,163 Chiave Vettoriali, Illustrazioni e Clipart">
              <a:extLst>
                <a:ext uri="{FF2B5EF4-FFF2-40B4-BE49-F238E27FC236}">
                  <a16:creationId xmlns:a16="http://schemas.microsoft.com/office/drawing/2014/main" id="{CA132556-9472-D948-B995-9F6ABDFA5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74" t="31189" r="10248" b="31024"/>
            <a:stretch/>
          </p:blipFill>
          <p:spPr bwMode="auto">
            <a:xfrm rot="8025145">
              <a:off x="6635975" y="1616092"/>
              <a:ext cx="1036652" cy="495984"/>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CasellaDiTesto 3">
            <a:extLst>
              <a:ext uri="{FF2B5EF4-FFF2-40B4-BE49-F238E27FC236}">
                <a16:creationId xmlns:a16="http://schemas.microsoft.com/office/drawing/2014/main" id="{BADD788E-7059-CC4C-99E4-06F884048B26}"/>
              </a:ext>
            </a:extLst>
          </p:cNvPr>
          <p:cNvSpPr txBox="1"/>
          <p:nvPr/>
        </p:nvSpPr>
        <p:spPr>
          <a:xfrm>
            <a:off x="832138" y="1221065"/>
            <a:ext cx="5569629" cy="5293757"/>
          </a:xfrm>
          <a:prstGeom prst="rect">
            <a:avLst/>
          </a:prstGeom>
          <a:noFill/>
        </p:spPr>
        <p:txBody>
          <a:bodyPr wrap="square" rtlCol="0">
            <a:spAutoFit/>
          </a:bodyPr>
          <a:lstStyle/>
          <a:p>
            <a:pPr marL="342900" indent="-342900">
              <a:buFont typeface="+mj-lt"/>
              <a:buAutoNum type="arabicPeriod"/>
            </a:pPr>
            <a:r>
              <a:rPr lang="en-GB" sz="2000" dirty="0"/>
              <a:t>Create public (red) and private (blue) key</a:t>
            </a:r>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r>
              <a:rPr lang="en-GB" sz="2000" dirty="0"/>
              <a:t>Hand in public key to users</a:t>
            </a:r>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r>
              <a:rPr lang="en-GB" sz="2000" dirty="0"/>
              <a:t>Encrypt the message with the public key</a:t>
            </a:r>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r>
              <a:rPr lang="en-GB" sz="2000" dirty="0"/>
              <a:t>Send message through unsafe channel</a:t>
            </a:r>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endParaRPr lang="en-GB" sz="2000" dirty="0"/>
          </a:p>
          <a:p>
            <a:pPr marL="342900" indent="-342900">
              <a:buFont typeface="+mj-lt"/>
              <a:buAutoNum type="arabicPeriod"/>
            </a:pPr>
            <a:r>
              <a:rPr lang="en-GB" sz="2000" dirty="0"/>
              <a:t>Decode the message using the private key</a:t>
            </a:r>
          </a:p>
        </p:txBody>
      </p:sp>
      <p:grpSp>
        <p:nvGrpSpPr>
          <p:cNvPr id="11" name="Gruppo 10">
            <a:extLst>
              <a:ext uri="{FF2B5EF4-FFF2-40B4-BE49-F238E27FC236}">
                <a16:creationId xmlns:a16="http://schemas.microsoft.com/office/drawing/2014/main" id="{6B081ECC-7CA4-264D-80DD-884B1E8747E0}"/>
              </a:ext>
            </a:extLst>
          </p:cNvPr>
          <p:cNvGrpSpPr/>
          <p:nvPr/>
        </p:nvGrpSpPr>
        <p:grpSpPr>
          <a:xfrm>
            <a:off x="4468407" y="2328186"/>
            <a:ext cx="2942059" cy="729440"/>
            <a:chOff x="5887282" y="2479448"/>
            <a:chExt cx="2942059" cy="729440"/>
          </a:xfrm>
        </p:grpSpPr>
        <p:pic>
          <p:nvPicPr>
            <p:cNvPr id="1034" name="Picture 10" descr="Uomo Libero Icona di ionicons">
              <a:extLst>
                <a:ext uri="{FF2B5EF4-FFF2-40B4-BE49-F238E27FC236}">
                  <a16:creationId xmlns:a16="http://schemas.microsoft.com/office/drawing/2014/main" id="{1DD02F7A-E1BE-FA41-A3CB-17CEC9D88F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7282" y="2479448"/>
              <a:ext cx="729440" cy="72944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Connettore 2 6">
              <a:extLst>
                <a:ext uri="{FF2B5EF4-FFF2-40B4-BE49-F238E27FC236}">
                  <a16:creationId xmlns:a16="http://schemas.microsoft.com/office/drawing/2014/main" id="{B869B07B-023A-764C-95D0-33F3D10F301B}"/>
                </a:ext>
              </a:extLst>
            </p:cNvPr>
            <p:cNvCxnSpPr>
              <a:cxnSpLocks/>
              <a:stCxn id="1034" idx="3"/>
              <a:endCxn id="13" idx="1"/>
            </p:cNvCxnSpPr>
            <p:nvPr/>
          </p:nvCxnSpPr>
          <p:spPr>
            <a:xfrm>
              <a:off x="6616722" y="2844168"/>
              <a:ext cx="14831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4" descr="DUPLICAZIONE CHIAVI - CHIRICOTTO S.A.S. di Chiricotto Bruno &amp;amp; C.">
              <a:extLst>
                <a:ext uri="{FF2B5EF4-FFF2-40B4-BE49-F238E27FC236}">
                  <a16:creationId xmlns:a16="http://schemas.microsoft.com/office/drawing/2014/main" id="{F096FD35-11FC-8D42-A3A9-BE9CCA3CB6D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r="83654" b="64378"/>
            <a:stretch/>
          </p:blipFill>
          <p:spPr bwMode="auto">
            <a:xfrm rot="2733380">
              <a:off x="7146644" y="2555728"/>
              <a:ext cx="310723" cy="61931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Uomo Libero Icona di ionicons">
              <a:extLst>
                <a:ext uri="{FF2B5EF4-FFF2-40B4-BE49-F238E27FC236}">
                  <a16:creationId xmlns:a16="http://schemas.microsoft.com/office/drawing/2014/main" id="{AF9FCEB9-06E0-554A-B7F0-16B6393DD87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901" y="2479448"/>
              <a:ext cx="729440" cy="72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uppo 19">
            <a:extLst>
              <a:ext uri="{FF2B5EF4-FFF2-40B4-BE49-F238E27FC236}">
                <a16:creationId xmlns:a16="http://schemas.microsoft.com/office/drawing/2014/main" id="{9FC59BB4-C01D-F445-B930-D5D777ED61B6}"/>
              </a:ext>
            </a:extLst>
          </p:cNvPr>
          <p:cNvGrpSpPr/>
          <p:nvPr/>
        </p:nvGrpSpPr>
        <p:grpSpPr>
          <a:xfrm>
            <a:off x="8276663" y="3383628"/>
            <a:ext cx="3141990" cy="1098772"/>
            <a:chOff x="5427810" y="3390950"/>
            <a:chExt cx="3141990" cy="1098772"/>
          </a:xfrm>
        </p:grpSpPr>
        <p:grpSp>
          <p:nvGrpSpPr>
            <p:cNvPr id="15" name="Gruppo 14">
              <a:extLst>
                <a:ext uri="{FF2B5EF4-FFF2-40B4-BE49-F238E27FC236}">
                  <a16:creationId xmlns:a16="http://schemas.microsoft.com/office/drawing/2014/main" id="{4606FC4B-BE90-264A-8553-0F418A8EBA30}"/>
                </a:ext>
              </a:extLst>
            </p:cNvPr>
            <p:cNvGrpSpPr/>
            <p:nvPr/>
          </p:nvGrpSpPr>
          <p:grpSpPr>
            <a:xfrm>
              <a:off x="5427810" y="3390950"/>
              <a:ext cx="1061990" cy="1098772"/>
              <a:chOff x="7134073" y="4521690"/>
              <a:chExt cx="1061990" cy="1098772"/>
            </a:xfrm>
          </p:grpSpPr>
          <p:pic>
            <p:nvPicPr>
              <p:cNvPr id="1030" name="Picture 6" descr="Vecchio Documento Stilizzato Illustrazione Vettoriale - Illustrazione di  programma, manifesto: 16685892">
                <a:extLst>
                  <a:ext uri="{FF2B5EF4-FFF2-40B4-BE49-F238E27FC236}">
                    <a16:creationId xmlns:a16="http://schemas.microsoft.com/office/drawing/2014/main" id="{BA6DEE52-667A-7E47-B572-4841FCEA2C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61" t="28369" r="28392" b="27375"/>
              <a:stretch/>
            </p:blipFill>
            <p:spPr bwMode="auto">
              <a:xfrm>
                <a:off x="7307844" y="4521690"/>
                <a:ext cx="714448" cy="729440"/>
              </a:xfrm>
              <a:prstGeom prst="rect">
                <a:avLst/>
              </a:prstGeom>
              <a:noFill/>
              <a:extLst>
                <a:ext uri="{909E8E84-426E-40DD-AFC4-6F175D3DCCD1}">
                  <a14:hiddenFill xmlns:a14="http://schemas.microsoft.com/office/drawing/2010/main">
                    <a:solidFill>
                      <a:srgbClr val="FFFFFF"/>
                    </a:solidFill>
                  </a14:hiddenFill>
                </a:ext>
              </a:extLst>
            </p:spPr>
          </p:pic>
          <p:sp>
            <p:nvSpPr>
              <p:cNvPr id="14" name="CasellaDiTesto 13">
                <a:extLst>
                  <a:ext uri="{FF2B5EF4-FFF2-40B4-BE49-F238E27FC236}">
                    <a16:creationId xmlns:a16="http://schemas.microsoft.com/office/drawing/2014/main" id="{A6372022-8A25-1F4A-B61C-F6AA48A918FD}"/>
                  </a:ext>
                </a:extLst>
              </p:cNvPr>
              <p:cNvSpPr txBox="1"/>
              <p:nvPr/>
            </p:nvSpPr>
            <p:spPr>
              <a:xfrm>
                <a:off x="7134073" y="5251130"/>
                <a:ext cx="1061990" cy="369332"/>
              </a:xfrm>
              <a:prstGeom prst="rect">
                <a:avLst/>
              </a:prstGeom>
              <a:noFill/>
            </p:spPr>
            <p:txBody>
              <a:bodyPr wrap="square" rtlCol="0">
                <a:spAutoFit/>
              </a:bodyPr>
              <a:lstStyle/>
              <a:p>
                <a:r>
                  <a:rPr lang="en-GB" dirty="0"/>
                  <a:t>plaintext</a:t>
                </a:r>
              </a:p>
            </p:txBody>
          </p:sp>
        </p:grpSp>
        <p:grpSp>
          <p:nvGrpSpPr>
            <p:cNvPr id="22" name="Gruppo 21">
              <a:extLst>
                <a:ext uri="{FF2B5EF4-FFF2-40B4-BE49-F238E27FC236}">
                  <a16:creationId xmlns:a16="http://schemas.microsoft.com/office/drawing/2014/main" id="{5816641A-21D3-9F4A-BDD0-DA5F425AD3C0}"/>
                </a:ext>
              </a:extLst>
            </p:cNvPr>
            <p:cNvGrpSpPr/>
            <p:nvPr/>
          </p:nvGrpSpPr>
          <p:grpSpPr>
            <a:xfrm>
              <a:off x="7434747" y="3390950"/>
              <a:ext cx="1135053" cy="1098772"/>
              <a:chOff x="7134072" y="4521690"/>
              <a:chExt cx="1135053" cy="1098772"/>
            </a:xfrm>
          </p:grpSpPr>
          <p:pic>
            <p:nvPicPr>
              <p:cNvPr id="23" name="Picture 6" descr="Vecchio Documento Stilizzato Illustrazione Vettoriale - Illustrazione di  programma, manifesto: 16685892">
                <a:extLst>
                  <a:ext uri="{FF2B5EF4-FFF2-40B4-BE49-F238E27FC236}">
                    <a16:creationId xmlns:a16="http://schemas.microsoft.com/office/drawing/2014/main" id="{AA7E7837-A35F-E34E-88D3-AF36EA4A4B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61" t="28369" r="28392" b="27375"/>
              <a:stretch/>
            </p:blipFill>
            <p:spPr bwMode="auto">
              <a:xfrm>
                <a:off x="7307844" y="4521690"/>
                <a:ext cx="714448" cy="729440"/>
              </a:xfrm>
              <a:prstGeom prst="rect">
                <a:avLst/>
              </a:prstGeom>
              <a:noFill/>
              <a:extLst>
                <a:ext uri="{909E8E84-426E-40DD-AFC4-6F175D3DCCD1}">
                  <a14:hiddenFill xmlns:a14="http://schemas.microsoft.com/office/drawing/2010/main">
                    <a:solidFill>
                      <a:srgbClr val="FFFFFF"/>
                    </a:solidFill>
                  </a14:hiddenFill>
                </a:ext>
              </a:extLst>
            </p:spPr>
          </p:pic>
          <p:sp>
            <p:nvSpPr>
              <p:cNvPr id="24" name="CasellaDiTesto 23">
                <a:extLst>
                  <a:ext uri="{FF2B5EF4-FFF2-40B4-BE49-F238E27FC236}">
                    <a16:creationId xmlns:a16="http://schemas.microsoft.com/office/drawing/2014/main" id="{A72E7A1B-CAE0-F546-8CFC-95E54D66815D}"/>
                  </a:ext>
                </a:extLst>
              </p:cNvPr>
              <p:cNvSpPr txBox="1"/>
              <p:nvPr/>
            </p:nvSpPr>
            <p:spPr>
              <a:xfrm>
                <a:off x="7134072" y="5251130"/>
                <a:ext cx="1135053" cy="369332"/>
              </a:xfrm>
              <a:prstGeom prst="rect">
                <a:avLst/>
              </a:prstGeom>
              <a:noFill/>
            </p:spPr>
            <p:txBody>
              <a:bodyPr wrap="square" rtlCol="0">
                <a:spAutoFit/>
              </a:bodyPr>
              <a:lstStyle/>
              <a:p>
                <a:r>
                  <a:rPr lang="en-GB" dirty="0"/>
                  <a:t>ciphertext</a:t>
                </a:r>
              </a:p>
            </p:txBody>
          </p:sp>
        </p:grpSp>
        <p:cxnSp>
          <p:nvCxnSpPr>
            <p:cNvPr id="25" name="Connettore 2 24">
              <a:extLst>
                <a:ext uri="{FF2B5EF4-FFF2-40B4-BE49-F238E27FC236}">
                  <a16:creationId xmlns:a16="http://schemas.microsoft.com/office/drawing/2014/main" id="{9AA95B22-1C26-474D-B3AE-539DA8615D77}"/>
                </a:ext>
              </a:extLst>
            </p:cNvPr>
            <p:cNvCxnSpPr>
              <a:cxnSpLocks/>
              <a:stCxn id="1030" idx="3"/>
              <a:endCxn id="23" idx="1"/>
            </p:cNvCxnSpPr>
            <p:nvPr/>
          </p:nvCxnSpPr>
          <p:spPr>
            <a:xfrm>
              <a:off x="6316029" y="3755670"/>
              <a:ext cx="129249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4" descr="DUPLICAZIONE CHIAVI - CHIRICOTTO S.A.S. di Chiricotto Bruno &amp;amp; C.">
              <a:extLst>
                <a:ext uri="{FF2B5EF4-FFF2-40B4-BE49-F238E27FC236}">
                  <a16:creationId xmlns:a16="http://schemas.microsoft.com/office/drawing/2014/main" id="{50310BEA-A2E5-1D4E-938C-285D190245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97" r="83654" b="64378"/>
            <a:stretch/>
          </p:blipFill>
          <p:spPr bwMode="auto">
            <a:xfrm rot="2733380">
              <a:off x="6744393" y="3456214"/>
              <a:ext cx="310723" cy="6193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uppo 20">
            <a:extLst>
              <a:ext uri="{FF2B5EF4-FFF2-40B4-BE49-F238E27FC236}">
                <a16:creationId xmlns:a16="http://schemas.microsoft.com/office/drawing/2014/main" id="{B622B400-388F-434E-A087-FBC7D76AA184}"/>
              </a:ext>
            </a:extLst>
          </p:cNvPr>
          <p:cNvGrpSpPr/>
          <p:nvPr/>
        </p:nvGrpSpPr>
        <p:grpSpPr>
          <a:xfrm>
            <a:off x="5334604" y="4681037"/>
            <a:ext cx="2942059" cy="767387"/>
            <a:chOff x="5627741" y="4426933"/>
            <a:chExt cx="2942059" cy="767387"/>
          </a:xfrm>
        </p:grpSpPr>
        <p:grpSp>
          <p:nvGrpSpPr>
            <p:cNvPr id="31" name="Gruppo 30">
              <a:extLst>
                <a:ext uri="{FF2B5EF4-FFF2-40B4-BE49-F238E27FC236}">
                  <a16:creationId xmlns:a16="http://schemas.microsoft.com/office/drawing/2014/main" id="{465EC3D6-0053-E348-9B92-01B0F89ADAB7}"/>
                </a:ext>
              </a:extLst>
            </p:cNvPr>
            <p:cNvGrpSpPr/>
            <p:nvPr/>
          </p:nvGrpSpPr>
          <p:grpSpPr>
            <a:xfrm>
              <a:off x="5627741" y="4426933"/>
              <a:ext cx="2942059" cy="729440"/>
              <a:chOff x="5887282" y="2479448"/>
              <a:chExt cx="2942059" cy="729440"/>
            </a:xfrm>
          </p:grpSpPr>
          <p:pic>
            <p:nvPicPr>
              <p:cNvPr id="32" name="Picture 10" descr="Uomo Libero Icona di ionicons">
                <a:extLst>
                  <a:ext uri="{FF2B5EF4-FFF2-40B4-BE49-F238E27FC236}">
                    <a16:creationId xmlns:a16="http://schemas.microsoft.com/office/drawing/2014/main" id="{DC1764E3-AB5C-8E4C-8F2B-9912B618E1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7282" y="2479448"/>
                <a:ext cx="729440" cy="72944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Connettore 2 32">
                <a:extLst>
                  <a:ext uri="{FF2B5EF4-FFF2-40B4-BE49-F238E27FC236}">
                    <a16:creationId xmlns:a16="http://schemas.microsoft.com/office/drawing/2014/main" id="{54D348BA-949D-CA4D-ACB9-2942548020C3}"/>
                  </a:ext>
                </a:extLst>
              </p:cNvPr>
              <p:cNvCxnSpPr>
                <a:cxnSpLocks/>
                <a:stCxn id="32" idx="3"/>
                <a:endCxn id="35" idx="1"/>
              </p:cNvCxnSpPr>
              <p:nvPr/>
            </p:nvCxnSpPr>
            <p:spPr>
              <a:xfrm>
                <a:off x="6616722" y="2844168"/>
                <a:ext cx="148317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Uomo Libero Icona di ionicons">
                <a:extLst>
                  <a:ext uri="{FF2B5EF4-FFF2-40B4-BE49-F238E27FC236}">
                    <a16:creationId xmlns:a16="http://schemas.microsoft.com/office/drawing/2014/main" id="{76CF7471-9FBC-274F-9C6F-C1E19B4B0E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901" y="2479448"/>
                <a:ext cx="729440" cy="729440"/>
              </a:xfrm>
              <a:prstGeom prst="rect">
                <a:avLst/>
              </a:prstGeom>
              <a:noFill/>
              <a:extLst>
                <a:ext uri="{909E8E84-426E-40DD-AFC4-6F175D3DCCD1}">
                  <a14:hiddenFill xmlns:a14="http://schemas.microsoft.com/office/drawing/2010/main">
                    <a:solidFill>
                      <a:srgbClr val="FFFFFF"/>
                    </a:solidFill>
                  </a14:hiddenFill>
                </a:ext>
              </a:extLst>
            </p:spPr>
          </p:pic>
        </p:grpSp>
        <p:pic>
          <p:nvPicPr>
            <p:cNvPr id="36" name="Picture 6" descr="Vecchio Documento Stilizzato Illustrazione Vettoriale - Illustrazione di  programma, manifesto: 16685892">
              <a:extLst>
                <a:ext uri="{FF2B5EF4-FFF2-40B4-BE49-F238E27FC236}">
                  <a16:creationId xmlns:a16="http://schemas.microsoft.com/office/drawing/2014/main" id="{4051828C-22FF-014C-A17F-E274946E54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61" t="28369" r="28392" b="27375"/>
            <a:stretch/>
          </p:blipFill>
          <p:spPr bwMode="auto">
            <a:xfrm>
              <a:off x="6741546" y="4464880"/>
              <a:ext cx="714448" cy="72944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uppo 29">
            <a:extLst>
              <a:ext uri="{FF2B5EF4-FFF2-40B4-BE49-F238E27FC236}">
                <a16:creationId xmlns:a16="http://schemas.microsoft.com/office/drawing/2014/main" id="{7FB223CD-7952-7F41-A0D2-1E0238C19297}"/>
              </a:ext>
            </a:extLst>
          </p:cNvPr>
          <p:cNvGrpSpPr/>
          <p:nvPr/>
        </p:nvGrpSpPr>
        <p:grpSpPr>
          <a:xfrm>
            <a:off x="8739880" y="5483872"/>
            <a:ext cx="3141990" cy="1098772"/>
            <a:chOff x="5792399" y="5234899"/>
            <a:chExt cx="3141990" cy="1098772"/>
          </a:xfrm>
        </p:grpSpPr>
        <p:grpSp>
          <p:nvGrpSpPr>
            <p:cNvPr id="38" name="Gruppo 37">
              <a:extLst>
                <a:ext uri="{FF2B5EF4-FFF2-40B4-BE49-F238E27FC236}">
                  <a16:creationId xmlns:a16="http://schemas.microsoft.com/office/drawing/2014/main" id="{B55BDDAB-5403-8543-88FC-6E37B9057C03}"/>
                </a:ext>
              </a:extLst>
            </p:cNvPr>
            <p:cNvGrpSpPr/>
            <p:nvPr/>
          </p:nvGrpSpPr>
          <p:grpSpPr>
            <a:xfrm>
              <a:off x="5792399" y="5234899"/>
              <a:ext cx="3141990" cy="1098772"/>
              <a:chOff x="5427810" y="3390950"/>
              <a:chExt cx="3141990" cy="1098772"/>
            </a:xfrm>
          </p:grpSpPr>
          <p:grpSp>
            <p:nvGrpSpPr>
              <p:cNvPr id="39" name="Gruppo 38">
                <a:extLst>
                  <a:ext uri="{FF2B5EF4-FFF2-40B4-BE49-F238E27FC236}">
                    <a16:creationId xmlns:a16="http://schemas.microsoft.com/office/drawing/2014/main" id="{9FACF255-C3F0-2248-A575-B7DC4F3CDEC3}"/>
                  </a:ext>
                </a:extLst>
              </p:cNvPr>
              <p:cNvGrpSpPr/>
              <p:nvPr/>
            </p:nvGrpSpPr>
            <p:grpSpPr>
              <a:xfrm>
                <a:off x="5427810" y="3390950"/>
                <a:ext cx="1061990" cy="1098772"/>
                <a:chOff x="7134073" y="4521690"/>
                <a:chExt cx="1061990" cy="1098772"/>
              </a:xfrm>
            </p:grpSpPr>
            <p:pic>
              <p:nvPicPr>
                <p:cNvPr id="45" name="Picture 6" descr="Vecchio Documento Stilizzato Illustrazione Vettoriale - Illustrazione di  programma, manifesto: 16685892">
                  <a:extLst>
                    <a:ext uri="{FF2B5EF4-FFF2-40B4-BE49-F238E27FC236}">
                      <a16:creationId xmlns:a16="http://schemas.microsoft.com/office/drawing/2014/main" id="{28E7DCA8-992B-1D49-941B-42CB4C9201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61" t="28369" r="28392" b="27375"/>
                <a:stretch/>
              </p:blipFill>
              <p:spPr bwMode="auto">
                <a:xfrm>
                  <a:off x="7307844" y="4521690"/>
                  <a:ext cx="714448" cy="729440"/>
                </a:xfrm>
                <a:prstGeom prst="rect">
                  <a:avLst/>
                </a:prstGeom>
                <a:noFill/>
                <a:extLst>
                  <a:ext uri="{909E8E84-426E-40DD-AFC4-6F175D3DCCD1}">
                    <a14:hiddenFill xmlns:a14="http://schemas.microsoft.com/office/drawing/2010/main">
                      <a:solidFill>
                        <a:srgbClr val="FFFFFF"/>
                      </a:solidFill>
                    </a14:hiddenFill>
                  </a:ext>
                </a:extLst>
              </p:spPr>
            </p:pic>
            <p:sp>
              <p:nvSpPr>
                <p:cNvPr id="46" name="CasellaDiTesto 45">
                  <a:extLst>
                    <a:ext uri="{FF2B5EF4-FFF2-40B4-BE49-F238E27FC236}">
                      <a16:creationId xmlns:a16="http://schemas.microsoft.com/office/drawing/2014/main" id="{1F5B13C3-5BCD-BA4D-9F54-3615A2C18918}"/>
                    </a:ext>
                  </a:extLst>
                </p:cNvPr>
                <p:cNvSpPr txBox="1"/>
                <p:nvPr/>
              </p:nvSpPr>
              <p:spPr>
                <a:xfrm>
                  <a:off x="7134073" y="5251130"/>
                  <a:ext cx="1061990" cy="369332"/>
                </a:xfrm>
                <a:prstGeom prst="rect">
                  <a:avLst/>
                </a:prstGeom>
                <a:noFill/>
              </p:spPr>
              <p:txBody>
                <a:bodyPr wrap="square" rtlCol="0">
                  <a:spAutoFit/>
                </a:bodyPr>
                <a:lstStyle/>
                <a:p>
                  <a:r>
                    <a:rPr lang="en-GB" dirty="0"/>
                    <a:t>plaintext</a:t>
                  </a:r>
                </a:p>
              </p:txBody>
            </p:sp>
          </p:grpSp>
          <p:grpSp>
            <p:nvGrpSpPr>
              <p:cNvPr id="40" name="Gruppo 39">
                <a:extLst>
                  <a:ext uri="{FF2B5EF4-FFF2-40B4-BE49-F238E27FC236}">
                    <a16:creationId xmlns:a16="http://schemas.microsoft.com/office/drawing/2014/main" id="{30E92A0A-D445-4A4A-A285-5262DC9F41F8}"/>
                  </a:ext>
                </a:extLst>
              </p:cNvPr>
              <p:cNvGrpSpPr/>
              <p:nvPr/>
            </p:nvGrpSpPr>
            <p:grpSpPr>
              <a:xfrm>
                <a:off x="7434747" y="3390950"/>
                <a:ext cx="1135053" cy="1098772"/>
                <a:chOff x="7134072" y="4521690"/>
                <a:chExt cx="1135053" cy="1098772"/>
              </a:xfrm>
            </p:grpSpPr>
            <p:pic>
              <p:nvPicPr>
                <p:cNvPr id="43" name="Picture 6" descr="Vecchio Documento Stilizzato Illustrazione Vettoriale - Illustrazione di  programma, manifesto: 16685892">
                  <a:extLst>
                    <a:ext uri="{FF2B5EF4-FFF2-40B4-BE49-F238E27FC236}">
                      <a16:creationId xmlns:a16="http://schemas.microsoft.com/office/drawing/2014/main" id="{639BF2D0-AD41-704D-9300-D063DBDA55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261" t="28369" r="28392" b="27375"/>
                <a:stretch/>
              </p:blipFill>
              <p:spPr bwMode="auto">
                <a:xfrm>
                  <a:off x="7307844" y="4521690"/>
                  <a:ext cx="714448" cy="729440"/>
                </a:xfrm>
                <a:prstGeom prst="rect">
                  <a:avLst/>
                </a:prstGeom>
                <a:noFill/>
                <a:extLst>
                  <a:ext uri="{909E8E84-426E-40DD-AFC4-6F175D3DCCD1}">
                    <a14:hiddenFill xmlns:a14="http://schemas.microsoft.com/office/drawing/2010/main">
                      <a:solidFill>
                        <a:srgbClr val="FFFFFF"/>
                      </a:solidFill>
                    </a14:hiddenFill>
                  </a:ext>
                </a:extLst>
              </p:spPr>
            </p:pic>
            <p:sp>
              <p:nvSpPr>
                <p:cNvPr id="44" name="CasellaDiTesto 43">
                  <a:extLst>
                    <a:ext uri="{FF2B5EF4-FFF2-40B4-BE49-F238E27FC236}">
                      <a16:creationId xmlns:a16="http://schemas.microsoft.com/office/drawing/2014/main" id="{3662590F-5974-E646-B4B5-A0D6DB7EDBD7}"/>
                    </a:ext>
                  </a:extLst>
                </p:cNvPr>
                <p:cNvSpPr txBox="1"/>
                <p:nvPr/>
              </p:nvSpPr>
              <p:spPr>
                <a:xfrm>
                  <a:off x="7134072" y="5251130"/>
                  <a:ext cx="1135053" cy="369332"/>
                </a:xfrm>
                <a:prstGeom prst="rect">
                  <a:avLst/>
                </a:prstGeom>
                <a:noFill/>
              </p:spPr>
              <p:txBody>
                <a:bodyPr wrap="square" rtlCol="0">
                  <a:spAutoFit/>
                </a:bodyPr>
                <a:lstStyle/>
                <a:p>
                  <a:r>
                    <a:rPr lang="en-GB" dirty="0"/>
                    <a:t>ciphertext</a:t>
                  </a:r>
                </a:p>
              </p:txBody>
            </p:sp>
          </p:grpSp>
          <p:cxnSp>
            <p:nvCxnSpPr>
              <p:cNvPr id="41" name="Connettore 2 40">
                <a:extLst>
                  <a:ext uri="{FF2B5EF4-FFF2-40B4-BE49-F238E27FC236}">
                    <a16:creationId xmlns:a16="http://schemas.microsoft.com/office/drawing/2014/main" id="{3C77EF95-070B-F64A-A966-6E8B03D9FB03}"/>
                  </a:ext>
                </a:extLst>
              </p:cNvPr>
              <p:cNvCxnSpPr>
                <a:cxnSpLocks/>
                <a:stCxn id="43" idx="1"/>
                <a:endCxn id="45" idx="3"/>
              </p:cNvCxnSpPr>
              <p:nvPr/>
            </p:nvCxnSpPr>
            <p:spPr>
              <a:xfrm flipH="1">
                <a:off x="6316029" y="3755670"/>
                <a:ext cx="1292490"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pic>
          <p:nvPicPr>
            <p:cNvPr id="50" name="Picture 8" descr="374,163 Chiave Vettoriali, Illustrazioni e Clipart">
              <a:extLst>
                <a:ext uri="{FF2B5EF4-FFF2-40B4-BE49-F238E27FC236}">
                  <a16:creationId xmlns:a16="http://schemas.microsoft.com/office/drawing/2014/main" id="{FD25D22C-DD85-3148-AC78-18BD919C64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774" t="31189" r="10248" b="31024"/>
            <a:stretch/>
          </p:blipFill>
          <p:spPr bwMode="auto">
            <a:xfrm rot="8025145">
              <a:off x="7063502" y="5462553"/>
              <a:ext cx="526721" cy="2714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0836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p:txBody>
          <a:bodyPr/>
          <a:lstStyle/>
          <a:p>
            <a:r>
              <a:rPr lang="en-GB" dirty="0"/>
              <a:t>Other uses of asymmetric cryptography</a:t>
            </a:r>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14</a:t>
            </a:fld>
            <a:endParaRPr lang="en-US" dirty="0"/>
          </a:p>
        </p:txBody>
      </p:sp>
      <p:sp>
        <p:nvSpPr>
          <p:cNvPr id="3" name="Rectangle 2">
            <a:extLst>
              <a:ext uri="{FF2B5EF4-FFF2-40B4-BE49-F238E27FC236}">
                <a16:creationId xmlns:a16="http://schemas.microsoft.com/office/drawing/2014/main" id="{8403A962-38B3-4E04-9FB1-123555204E5A}"/>
              </a:ext>
            </a:extLst>
          </p:cNvPr>
          <p:cNvSpPr/>
          <p:nvPr/>
        </p:nvSpPr>
        <p:spPr>
          <a:xfrm>
            <a:off x="824344" y="1748135"/>
            <a:ext cx="10965873" cy="646331"/>
          </a:xfrm>
          <a:prstGeom prst="rect">
            <a:avLst/>
          </a:prstGeom>
        </p:spPr>
        <p:txBody>
          <a:bodyPr wrap="square">
            <a:sp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p:txBody>
      </p:sp>
      <p:sp>
        <p:nvSpPr>
          <p:cNvPr id="4" name="Rettangolo 3">
            <a:extLst>
              <a:ext uri="{FF2B5EF4-FFF2-40B4-BE49-F238E27FC236}">
                <a16:creationId xmlns:a16="http://schemas.microsoft.com/office/drawing/2014/main" id="{5ECBFD45-0B56-9845-96E4-9DC89AEE765F}"/>
              </a:ext>
            </a:extLst>
          </p:cNvPr>
          <p:cNvSpPr/>
          <p:nvPr/>
        </p:nvSpPr>
        <p:spPr>
          <a:xfrm>
            <a:off x="740250" y="2030891"/>
            <a:ext cx="11134060" cy="3785652"/>
          </a:xfrm>
          <a:prstGeom prst="rect">
            <a:avLst/>
          </a:prstGeom>
        </p:spPr>
        <p:txBody>
          <a:bodyPr wrap="square">
            <a:spAutoFit/>
          </a:bodyPr>
          <a:lstStyle/>
          <a:p>
            <a:pPr marL="342900" indent="-342900">
              <a:buFont typeface="Arial" panose="020B0604020202020204" pitchFamily="34" charset="0"/>
              <a:buChar char="•"/>
            </a:pPr>
            <a:r>
              <a:rPr lang="en-GB" sz="2400" dirty="0">
                <a:solidFill>
                  <a:srgbClr val="000000"/>
                </a:solidFill>
                <a:latin typeface="Tahoma" panose="020B0604030504040204" pitchFamily="34" charset="0"/>
              </a:rPr>
              <a:t>Asymmetric encryption was created to encode a document with the public key </a:t>
            </a:r>
            <a:r>
              <a:rPr lang="en-GB" sz="2400" i="1" dirty="0">
                <a:solidFill>
                  <a:srgbClr val="000000"/>
                </a:solidFill>
                <a:latin typeface="Tahoma" panose="020B0604030504040204" pitchFamily="34" charset="0"/>
              </a:rPr>
              <a:t>K</a:t>
            </a:r>
            <a:r>
              <a:rPr lang="en-GB" sz="2400" dirty="0">
                <a:solidFill>
                  <a:srgbClr val="000000"/>
                </a:solidFill>
                <a:latin typeface="Tahoma" panose="020B0604030504040204" pitchFamily="34" charset="0"/>
              </a:rPr>
              <a:t>, send the encoding on an insecure channel, and regenerate the original document with the private key </a:t>
            </a:r>
            <a:r>
              <a:rPr lang="en-GB" sz="2400" i="1" dirty="0">
                <a:solidFill>
                  <a:srgbClr val="000000"/>
                </a:solidFill>
                <a:latin typeface="Tahoma" panose="020B0604030504040204" pitchFamily="34" charset="0"/>
              </a:rPr>
              <a:t>H</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But it’s also possible to encode a document with the private key </a:t>
            </a:r>
            <a:r>
              <a:rPr lang="en-GB" sz="2400" i="1" dirty="0">
                <a:solidFill>
                  <a:srgbClr val="000000"/>
                </a:solidFill>
                <a:latin typeface="Tahoma" panose="020B0604030504040204" pitchFamily="34" charset="0"/>
              </a:rPr>
              <a:t>H</a:t>
            </a:r>
            <a:r>
              <a:rPr lang="en-GB" sz="2400" dirty="0">
                <a:solidFill>
                  <a:srgbClr val="000000"/>
                </a:solidFill>
                <a:latin typeface="Tahoma" panose="020B0604030504040204" pitchFamily="34" charset="0"/>
              </a:rPr>
              <a:t>, and decode it with the public key </a:t>
            </a:r>
            <a:r>
              <a:rPr lang="en-GB" sz="2400" i="1" dirty="0">
                <a:solidFill>
                  <a:srgbClr val="000000"/>
                </a:solidFill>
                <a:latin typeface="Tahoma" panose="020B0604030504040204" pitchFamily="34" charset="0"/>
              </a:rPr>
              <a:t>K</a:t>
            </a:r>
            <a:r>
              <a:rPr lang="en-GB" sz="2400" dirty="0">
                <a:solidFill>
                  <a:srgbClr val="000000"/>
                </a:solidFill>
                <a:latin typeface="Tahoma" panose="020B0604030504040204" pitchFamily="34" charset="0"/>
              </a:rPr>
              <a:t>.</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Since only those who generated </a:t>
            </a:r>
            <a:r>
              <a:rPr lang="en-GB" sz="2400" i="1" dirty="0">
                <a:solidFill>
                  <a:srgbClr val="000000"/>
                </a:solidFill>
                <a:latin typeface="Tahoma" panose="020B0604030504040204" pitchFamily="34" charset="0"/>
              </a:rPr>
              <a:t>H</a:t>
            </a:r>
            <a:r>
              <a:rPr lang="en-GB" sz="2400" dirty="0">
                <a:solidFill>
                  <a:srgbClr val="000000"/>
                </a:solidFill>
                <a:latin typeface="Tahoma" panose="020B0604030504040204" pitchFamily="34" charset="0"/>
              </a:rPr>
              <a:t> can know this key, decoding it with the public key of a known document encoded with </a:t>
            </a:r>
            <a:r>
              <a:rPr lang="en-GB" sz="2400" i="1" dirty="0">
                <a:solidFill>
                  <a:srgbClr val="000000"/>
                </a:solidFill>
                <a:latin typeface="Tahoma" panose="020B0604030504040204" pitchFamily="34" charset="0"/>
              </a:rPr>
              <a:t>H</a:t>
            </a:r>
            <a:r>
              <a:rPr lang="en-GB" sz="2400" dirty="0">
                <a:solidFill>
                  <a:srgbClr val="000000"/>
                </a:solidFill>
                <a:latin typeface="Tahoma" panose="020B0604030504040204" pitchFamily="34" charset="0"/>
              </a:rPr>
              <a:t>, guarantees that the "signatory" of the document is precisely who knows </a:t>
            </a:r>
            <a:r>
              <a:rPr lang="en-GB" sz="2400" i="1" dirty="0">
                <a:solidFill>
                  <a:srgbClr val="000000"/>
                </a:solidFill>
                <a:latin typeface="Tahoma" panose="020B0604030504040204" pitchFamily="34" charset="0"/>
              </a:rPr>
              <a:t>H</a:t>
            </a:r>
            <a:endParaRPr lang="en-GB" sz="2400" i="1" dirty="0"/>
          </a:p>
        </p:txBody>
      </p:sp>
    </p:spTree>
    <p:extLst>
      <p:ext uri="{BB962C8B-B14F-4D97-AF65-F5344CB8AC3E}">
        <p14:creationId xmlns:p14="http://schemas.microsoft.com/office/powerpoint/2010/main" val="2620478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p:txBody>
          <a:bodyPr/>
          <a:lstStyle/>
          <a:p>
            <a:r>
              <a:rPr lang="en-GB" dirty="0"/>
              <a:t>Hash footprints</a:t>
            </a:r>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15</a:t>
            </a:fld>
            <a:endParaRPr lang="en-US" dirty="0"/>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13D4AEF3-49F7-461C-9EE1-2B7724CC8B7A}"/>
                  </a:ext>
                </a:extLst>
              </p:cNvPr>
              <p:cNvSpPr/>
              <p:nvPr/>
            </p:nvSpPr>
            <p:spPr>
              <a:xfrm>
                <a:off x="824344" y="1748135"/>
                <a:ext cx="10965873" cy="4170372"/>
              </a:xfrm>
              <a:prstGeom prst="rect">
                <a:avLst/>
              </a:prstGeom>
            </p:spPr>
            <p:txBody>
              <a:bodyPr wrap="square">
                <a:spAutoFit/>
              </a:bodyPr>
              <a:lstStyle/>
              <a:p>
                <a:pPr marL="285750" indent="-285750">
                  <a:spcAft>
                    <a:spcPts val="600"/>
                  </a:spcAft>
                  <a:buFont typeface="Arial" panose="020B0604020202020204" pitchFamily="34" charset="0"/>
                  <a:buChar char="•"/>
                </a:pPr>
                <a:r>
                  <a:rPr lang="en-GB" sz="2400" dirty="0"/>
                  <a:t>The other key cryptocurrency technology is the hash print.</a:t>
                </a:r>
              </a:p>
              <a:p>
                <a:pPr marL="285750" indent="-285750">
                  <a:spcAft>
                    <a:spcPts val="600"/>
                  </a:spcAft>
                  <a:buFont typeface="Arial" panose="020B0604020202020204" pitchFamily="34" charset="0"/>
                  <a:buChar char="•"/>
                </a:pPr>
                <a:r>
                  <a:rPr lang="en-GB" sz="2400" dirty="0"/>
                  <a:t>A hash function </a:t>
                </a:r>
                <a14:m>
                  <m:oMath xmlns:m="http://schemas.openxmlformats.org/officeDocument/2006/math">
                    <m:r>
                      <a:rPr lang="it-IT" sz="2400" b="0" i="1" smtClean="0">
                        <a:latin typeface="Cambria Math" panose="02040503050406030204" pitchFamily="18" charset="0"/>
                      </a:rPr>
                      <m:t>𝐻</m:t>
                    </m:r>
                    <m:d>
                      <m:dPr>
                        <m:ctrlPr>
                          <a:rPr lang="it-IT" sz="2400" b="0" i="1" smtClean="0">
                            <a:latin typeface="Cambria Math" panose="02040503050406030204" pitchFamily="18" charset="0"/>
                          </a:rPr>
                        </m:ctrlPr>
                      </m:dPr>
                      <m:e>
                        <m:r>
                          <a:rPr lang="it-IT" sz="2400" b="0" i="1" smtClean="0">
                            <a:latin typeface="Cambria Math" panose="02040503050406030204" pitchFamily="18" charset="0"/>
                          </a:rPr>
                          <m:t>𝑛</m:t>
                        </m:r>
                      </m:e>
                    </m:d>
                  </m:oMath>
                </a14:m>
                <a:r>
                  <a:rPr lang="en-GB" sz="2400" dirty="0"/>
                  <a:t> associates a set of bits (a positive integer </a:t>
                </a:r>
                <a:r>
                  <a:rPr lang="en-GB" sz="2400" i="1" dirty="0"/>
                  <a:t>n</a:t>
                </a:r>
                <a:r>
                  <a:rPr lang="en-GB" sz="2400" dirty="0"/>
                  <a:t>) with another positive number, of given length (in bits) date.</a:t>
                </a:r>
              </a:p>
              <a:p>
                <a:pPr marL="285750" indent="-285750">
                  <a:spcAft>
                    <a:spcPts val="600"/>
                  </a:spcAft>
                  <a:buFont typeface="Arial" panose="020B0604020202020204" pitchFamily="34" charset="0"/>
                  <a:buChar char="•"/>
                </a:pPr>
                <a:r>
                  <a:rPr lang="en-GB" sz="2400" dirty="0"/>
                  <a:t>The characteristics of hash functions are:</a:t>
                </a:r>
              </a:p>
              <a:p>
                <a:pPr marL="914400" lvl="1" indent="-457200">
                  <a:spcAft>
                    <a:spcPts val="600"/>
                  </a:spcAft>
                  <a:buFont typeface="+mj-lt"/>
                  <a:buAutoNum type="arabicPeriod"/>
                </a:pPr>
                <a:r>
                  <a:rPr lang="it-IT" sz="2400" dirty="0"/>
                  <a:t>The </a:t>
                </a:r>
                <a14:m>
                  <m:oMath xmlns:m="http://schemas.openxmlformats.org/officeDocument/2006/math">
                    <m:r>
                      <a:rPr lang="it-IT" sz="2400" i="1">
                        <a:latin typeface="Cambria Math" panose="02040503050406030204" pitchFamily="18" charset="0"/>
                      </a:rPr>
                      <m:t>𝐻</m:t>
                    </m:r>
                    <m:d>
                      <m:dPr>
                        <m:ctrlPr>
                          <a:rPr lang="it-IT" sz="2400" i="1">
                            <a:latin typeface="Cambria Math" panose="02040503050406030204" pitchFamily="18" charset="0"/>
                          </a:rPr>
                        </m:ctrlPr>
                      </m:dPr>
                      <m:e>
                        <m:r>
                          <a:rPr lang="it-IT" sz="2400" b="0" i="1" smtClean="0">
                            <a:latin typeface="Cambria Math" panose="02040503050406030204" pitchFamily="18" charset="0"/>
                          </a:rPr>
                          <m:t>𝑥</m:t>
                        </m:r>
                      </m:e>
                    </m:d>
                  </m:oMath>
                </a14:m>
                <a:r>
                  <a:rPr lang="en-GB" sz="2400" i="1" dirty="0"/>
                  <a:t> </a:t>
                </a:r>
                <a:r>
                  <a:rPr lang="en-GB" sz="2400" dirty="0"/>
                  <a:t>is very different from </a:t>
                </a:r>
                <a14:m>
                  <m:oMath xmlns:m="http://schemas.openxmlformats.org/officeDocument/2006/math">
                    <m:r>
                      <a:rPr lang="it-IT" sz="2400" i="1">
                        <a:latin typeface="Cambria Math" panose="02040503050406030204" pitchFamily="18" charset="0"/>
                      </a:rPr>
                      <m:t>𝐻</m:t>
                    </m:r>
                    <m:d>
                      <m:dPr>
                        <m:ctrlPr>
                          <a:rPr lang="it-IT" sz="2400" i="1">
                            <a:latin typeface="Cambria Math" panose="02040503050406030204" pitchFamily="18" charset="0"/>
                          </a:rPr>
                        </m:ctrlPr>
                      </m:dPr>
                      <m:e>
                        <m:r>
                          <a:rPr lang="it-IT" sz="2400" b="0" i="1" smtClean="0">
                            <a:latin typeface="Cambria Math" panose="02040503050406030204" pitchFamily="18" charset="0"/>
                          </a:rPr>
                          <m:t>𝑦</m:t>
                        </m:r>
                      </m:e>
                    </m:d>
                  </m:oMath>
                </a14:m>
                <a:r>
                  <a:rPr lang="en-GB" sz="2400" dirty="0"/>
                  <a:t>, although </a:t>
                </a:r>
                <a:r>
                  <a:rPr lang="en-GB" sz="2400" i="1" dirty="0"/>
                  <a:t>x</a:t>
                </a:r>
                <a:r>
                  <a:rPr lang="en-GB" sz="2400" dirty="0"/>
                  <a:t> and </a:t>
                </a:r>
                <a:r>
                  <a:rPr lang="en-GB" sz="2400" i="1" dirty="0"/>
                  <a:t>y</a:t>
                </a:r>
                <a:r>
                  <a:rPr lang="en-GB" sz="2400" dirty="0"/>
                  <a:t> differ very little (even a single bit).</a:t>
                </a:r>
              </a:p>
              <a:p>
                <a:pPr marL="914400" lvl="1" indent="-457200">
                  <a:spcAft>
                    <a:spcPts val="600"/>
                  </a:spcAft>
                  <a:buFont typeface="+mj-lt"/>
                  <a:buAutoNum type="arabicPeriod"/>
                </a:pPr>
                <a:r>
                  <a:rPr lang="en-GB" sz="2400" dirty="0"/>
                  <a:t>If </a:t>
                </a:r>
                <a:r>
                  <a:rPr lang="en-GB" sz="2400" i="1" dirty="0"/>
                  <a:t>x</a:t>
                </a:r>
                <a:r>
                  <a:rPr lang="en-GB" sz="2400" dirty="0"/>
                  <a:t> is a document, it is virtually impossible to alter it so that the new has the same hash value as the original</a:t>
                </a:r>
              </a:p>
              <a:p>
                <a:pPr marL="914400" lvl="1" indent="-457200">
                  <a:spcAft>
                    <a:spcPts val="600"/>
                  </a:spcAft>
                  <a:buFont typeface="+mj-lt"/>
                  <a:buAutoNum type="arabicPeriod"/>
                </a:pPr>
                <a:r>
                  <a:rPr lang="en-GB" sz="2400" dirty="0"/>
                  <a:t>Known </a:t>
                </a:r>
                <a:r>
                  <a:rPr lang="en-GB" sz="2400" i="1" dirty="0"/>
                  <a:t>x</a:t>
                </a:r>
                <a:r>
                  <a:rPr lang="en-GB" sz="2400" dirty="0"/>
                  <a:t>, it is easy to calculate </a:t>
                </a:r>
                <a14:m>
                  <m:oMath xmlns:m="http://schemas.openxmlformats.org/officeDocument/2006/math">
                    <m:r>
                      <a:rPr lang="it-IT" sz="2400" i="1">
                        <a:latin typeface="Cambria Math" panose="02040503050406030204" pitchFamily="18" charset="0"/>
                      </a:rPr>
                      <m:t>𝐻</m:t>
                    </m:r>
                    <m:d>
                      <m:dPr>
                        <m:ctrlPr>
                          <a:rPr lang="it-IT" sz="2400" i="1">
                            <a:latin typeface="Cambria Math" panose="02040503050406030204" pitchFamily="18" charset="0"/>
                          </a:rPr>
                        </m:ctrlPr>
                      </m:dPr>
                      <m:e>
                        <m:r>
                          <a:rPr lang="it-IT" sz="2400" b="0" i="1" smtClean="0">
                            <a:latin typeface="Cambria Math" panose="02040503050406030204" pitchFamily="18" charset="0"/>
                          </a:rPr>
                          <m:t>𝑥</m:t>
                        </m:r>
                      </m:e>
                    </m:d>
                  </m:oMath>
                </a14:m>
                <a:r>
                  <a:rPr lang="en-GB" sz="2400" dirty="0"/>
                  <a:t> , but known </a:t>
                </a:r>
                <a14:m>
                  <m:oMath xmlns:m="http://schemas.openxmlformats.org/officeDocument/2006/math">
                    <m:r>
                      <a:rPr lang="it-IT" sz="2400" i="1">
                        <a:latin typeface="Cambria Math" panose="02040503050406030204" pitchFamily="18" charset="0"/>
                      </a:rPr>
                      <m:t>𝐻</m:t>
                    </m:r>
                    <m:d>
                      <m:dPr>
                        <m:ctrlPr>
                          <a:rPr lang="it-IT" sz="2400" i="1" smtClean="0">
                            <a:latin typeface="Cambria Math" panose="02040503050406030204" pitchFamily="18" charset="0"/>
                          </a:rPr>
                        </m:ctrlPr>
                      </m:dPr>
                      <m:e>
                        <m:r>
                          <a:rPr lang="it-IT" sz="2400" b="0" i="1" smtClean="0">
                            <a:latin typeface="Cambria Math" panose="02040503050406030204" pitchFamily="18" charset="0"/>
                          </a:rPr>
                          <m:t>𝑥</m:t>
                        </m:r>
                      </m:e>
                    </m:d>
                  </m:oMath>
                </a14:m>
                <a:r>
                  <a:rPr lang="en-GB" sz="2400" dirty="0"/>
                  <a:t>, one can be look for one of the possible </a:t>
                </a:r>
                <a:r>
                  <a:rPr lang="en-GB" sz="2400" i="1" dirty="0"/>
                  <a:t>x</a:t>
                </a:r>
                <a:r>
                  <a:rPr lang="en-GB" sz="2400" dirty="0"/>
                  <a:t> only by trial (trying all the possible combinations).</a:t>
                </a:r>
                <a:endParaRPr lang="en-GB" sz="2000" dirty="0"/>
              </a:p>
            </p:txBody>
          </p:sp>
        </mc:Choice>
        <mc:Fallback xmlns="">
          <p:sp>
            <p:nvSpPr>
              <p:cNvPr id="10" name="Rectangle 9">
                <a:extLst>
                  <a:ext uri="{FF2B5EF4-FFF2-40B4-BE49-F238E27FC236}">
                    <a16:creationId xmlns:a16="http://schemas.microsoft.com/office/drawing/2014/main" id="{13D4AEF3-49F7-461C-9EE1-2B7724CC8B7A}"/>
                  </a:ext>
                </a:extLst>
              </p:cNvPr>
              <p:cNvSpPr>
                <a:spLocks noRot="1" noChangeAspect="1" noMove="1" noResize="1" noEditPoints="1" noAdjustHandles="1" noChangeArrowheads="1" noChangeShapeType="1" noTextEdit="1"/>
              </p:cNvSpPr>
              <p:nvPr/>
            </p:nvSpPr>
            <p:spPr>
              <a:xfrm>
                <a:off x="824344" y="1748135"/>
                <a:ext cx="10965873" cy="4170372"/>
              </a:xfrm>
              <a:prstGeom prst="rect">
                <a:avLst/>
              </a:prstGeom>
              <a:blipFill>
                <a:blip r:embed="rId3"/>
                <a:stretch>
                  <a:fillRect l="-694" t="-1212" r="-694" b="-2121"/>
                </a:stretch>
              </a:blipFill>
            </p:spPr>
            <p:txBody>
              <a:bodyPr/>
              <a:lstStyle/>
              <a:p>
                <a:r>
                  <a:rPr lang="en-GB">
                    <a:noFill/>
                  </a:rPr>
                  <a:t> </a:t>
                </a:r>
              </a:p>
            </p:txBody>
          </p:sp>
        </mc:Fallback>
      </mc:AlternateContent>
    </p:spTree>
    <p:extLst>
      <p:ext uri="{BB962C8B-B14F-4D97-AF65-F5344CB8AC3E}">
        <p14:creationId xmlns:p14="http://schemas.microsoft.com/office/powerpoint/2010/main" val="39710528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Example of hash prints</a:t>
            </a:r>
          </a:p>
        </p:txBody>
      </p:sp>
      <p:sp>
        <p:nvSpPr>
          <p:cNvPr id="3" name="Content Placeholder 2">
            <a:extLst>
              <a:ext uri="{FF2B5EF4-FFF2-40B4-BE49-F238E27FC236}">
                <a16:creationId xmlns:a16="http://schemas.microsoft.com/office/drawing/2014/main" id="{C3A87200-46FF-4E33-98CB-E49004366CF3}"/>
              </a:ext>
            </a:extLst>
          </p:cNvPr>
          <p:cNvSpPr>
            <a:spLocks noGrp="1"/>
          </p:cNvSpPr>
          <p:nvPr>
            <p:ph idx="1"/>
          </p:nvPr>
        </p:nvSpPr>
        <p:spPr>
          <a:xfrm>
            <a:off x="838200" y="1891330"/>
            <a:ext cx="10515600" cy="4417396"/>
          </a:xfrm>
        </p:spPr>
        <p:txBody>
          <a:bodyPr>
            <a:normAutofit/>
          </a:bodyPr>
          <a:lstStyle/>
          <a:p>
            <a:pPr marL="457200" indent="-457200">
              <a:buFont typeface="+mj-lt"/>
              <a:buAutoNum type="arabicPeriod"/>
            </a:pPr>
            <a:r>
              <a:rPr lang="en-GB" sz="2000" dirty="0"/>
              <a:t>echo  ELLIPTICAL   | sha256sum</a:t>
            </a:r>
          </a:p>
          <a:p>
            <a:pPr>
              <a:buFont typeface="Wingdings" pitchFamily="2" charset="2"/>
              <a:buChar char="Ø"/>
            </a:pPr>
            <a:r>
              <a:rPr lang="en-GB" sz="2000" dirty="0"/>
              <a:t>	0bafaefcd3d968bd632d02ef4e8d74e43a9052811c dc84dac76fde7cfff7ff07</a:t>
            </a:r>
          </a:p>
          <a:p>
            <a:pPr marL="457200" indent="-457200">
              <a:buFont typeface="+mj-lt"/>
              <a:buAutoNum type="arabicPeriod"/>
            </a:pPr>
            <a:endParaRPr lang="en-GB" sz="2000" dirty="0"/>
          </a:p>
          <a:p>
            <a:pPr marL="457200" indent="-457200">
              <a:buFont typeface="+mj-lt"/>
              <a:buAutoNum type="arabicPeriod" startAt="2"/>
            </a:pPr>
            <a:r>
              <a:rPr lang="en-GB" sz="2000" dirty="0"/>
              <a:t>echo  ELLITTICAP   | sha256sum</a:t>
            </a:r>
          </a:p>
          <a:p>
            <a:pPr>
              <a:buFont typeface="Wingdings" pitchFamily="2" charset="2"/>
              <a:buChar char="Ø"/>
            </a:pPr>
            <a:r>
              <a:rPr lang="en-GB" sz="2000" dirty="0"/>
              <a:t> 	ba51d350f4bd38af2091f37f387dd17a892931d4ae 45a5d7ddb8445b11f9e65a</a:t>
            </a:r>
          </a:p>
          <a:p>
            <a:pPr marL="0" indent="0">
              <a:buNone/>
            </a:pPr>
            <a:endParaRPr lang="en-GB" sz="2000" dirty="0"/>
          </a:p>
          <a:p>
            <a:r>
              <a:rPr lang="en-GB" sz="2400" dirty="0"/>
              <a:t>The two strings "ELLIPTICAL" and "ELLIPTICAP" differ by only one bit, the respective hashes are totally different</a:t>
            </a:r>
          </a:p>
          <a:p>
            <a:r>
              <a:rPr lang="en-GB" sz="2400" dirty="0"/>
              <a:t>The algorithm used by Bitcoin is 256-bit SHA-2 (Secure Hash Algorithm 2) standard NIST ( National Institute of Standards and Technology)</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16</a:t>
            </a:fld>
            <a:endParaRPr lang="en-US" dirty="0"/>
          </a:p>
        </p:txBody>
      </p:sp>
    </p:spTree>
    <p:extLst>
      <p:ext uri="{BB962C8B-B14F-4D97-AF65-F5344CB8AC3E}">
        <p14:creationId xmlns:p14="http://schemas.microsoft.com/office/powerpoint/2010/main" val="3867446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Use of hash functions in Bitcoins</a:t>
            </a:r>
          </a:p>
        </p:txBody>
      </p:sp>
      <p:sp>
        <p:nvSpPr>
          <p:cNvPr id="3" name="Content Placeholder 2">
            <a:extLst>
              <a:ext uri="{FF2B5EF4-FFF2-40B4-BE49-F238E27FC236}">
                <a16:creationId xmlns:a16="http://schemas.microsoft.com/office/drawing/2014/main" id="{C3A87200-46FF-4E33-98CB-E49004366CF3}"/>
              </a:ext>
            </a:extLst>
          </p:cNvPr>
          <p:cNvSpPr>
            <a:spLocks noGrp="1"/>
          </p:cNvSpPr>
          <p:nvPr>
            <p:ph idx="1"/>
          </p:nvPr>
        </p:nvSpPr>
        <p:spPr>
          <a:xfrm>
            <a:off x="838200" y="1891329"/>
            <a:ext cx="10515600" cy="4417395"/>
          </a:xfrm>
        </p:spPr>
        <p:txBody>
          <a:bodyPr>
            <a:normAutofit/>
          </a:bodyPr>
          <a:lstStyle/>
          <a:p>
            <a:pPr marL="0" indent="0">
              <a:buNone/>
            </a:pPr>
            <a:r>
              <a:rPr lang="en-GB" sz="2400" dirty="0"/>
              <a:t>The standard hash function </a:t>
            </a:r>
            <a:r>
              <a:rPr lang="en-GB" sz="2400" b="1" dirty="0"/>
              <a:t>SHA2-256</a:t>
            </a:r>
            <a:r>
              <a:rPr lang="en-GB" sz="2400" dirty="0"/>
              <a:t> is used for:</a:t>
            </a:r>
          </a:p>
          <a:p>
            <a:r>
              <a:rPr lang="en-GB" sz="2400" dirty="0"/>
              <a:t>Calculating the address from the public key</a:t>
            </a:r>
          </a:p>
          <a:p>
            <a:r>
              <a:rPr lang="en-GB" sz="2400" dirty="0"/>
              <a:t>Certifying that transactions are not altered within a block</a:t>
            </a:r>
          </a:p>
          <a:p>
            <a:r>
              <a:rPr lang="en-GB" sz="2400" dirty="0"/>
              <a:t>Certifying that blocks are not altered within the blockchain</a:t>
            </a:r>
          </a:p>
          <a:p>
            <a:pPr marL="0" indent="0">
              <a:buNone/>
            </a:pPr>
            <a:endParaRPr lang="en-GB" sz="2400" dirty="0"/>
          </a:p>
          <a:p>
            <a:pPr marL="0" indent="0">
              <a:buNone/>
            </a:pPr>
            <a:r>
              <a:rPr lang="en-GB" sz="2400" dirty="0"/>
              <a:t>In the blockchain, each block (up to 2 MByte sequence) includes the hash of the previous block</a:t>
            </a:r>
          </a:p>
          <a:p>
            <a:pPr marL="0" indent="0">
              <a:buNone/>
            </a:pPr>
            <a:endParaRPr lang="en-GB" sz="2400" dirty="0"/>
          </a:p>
          <a:p>
            <a:pPr marL="0" indent="0">
              <a:buNone/>
            </a:pPr>
            <a:r>
              <a:rPr lang="en-GB" sz="2400" u="sng" dirty="0"/>
              <a:t>Altering a block would cause it to change the hash, and therefore the hash change for all subsequent blocks!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17</a:t>
            </a:fld>
            <a:endParaRPr lang="en-US" dirty="0"/>
          </a:p>
        </p:txBody>
      </p:sp>
    </p:spTree>
    <p:extLst>
      <p:ext uri="{BB962C8B-B14F-4D97-AF65-F5344CB8AC3E}">
        <p14:creationId xmlns:p14="http://schemas.microsoft.com/office/powerpoint/2010/main" val="1490050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How easy would be to hack the encryption?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18</a:t>
            </a:fld>
            <a:endParaRPr lang="en-US" dirty="0"/>
          </a:p>
        </p:txBody>
      </p:sp>
      <p:sp>
        <p:nvSpPr>
          <p:cNvPr id="5" name="Segnaposto contenuto 4">
            <a:extLst>
              <a:ext uri="{FF2B5EF4-FFF2-40B4-BE49-F238E27FC236}">
                <a16:creationId xmlns:a16="http://schemas.microsoft.com/office/drawing/2014/main" id="{C8104443-F255-F34D-A831-2A313158BF1C}"/>
              </a:ext>
            </a:extLst>
          </p:cNvPr>
          <p:cNvSpPr>
            <a:spLocks noGrp="1"/>
          </p:cNvSpPr>
          <p:nvPr>
            <p:ph idx="1"/>
          </p:nvPr>
        </p:nvSpPr>
        <p:spPr/>
        <p:txBody>
          <a:bodyPr>
            <a:normAutofit fontScale="92500" lnSpcReduction="20000"/>
          </a:bodyPr>
          <a:lstStyle/>
          <a:p>
            <a:r>
              <a:rPr lang="en-GB" dirty="0"/>
              <a:t>Bitcoin uses 256-bit keys and fingerprints (about 77 decimals)</a:t>
            </a:r>
          </a:p>
          <a:p>
            <a:endParaRPr lang="en-GB" dirty="0"/>
          </a:p>
          <a:p>
            <a:r>
              <a:rPr lang="en-GB" dirty="0"/>
              <a:t>The only known way to violate them is to try all the possible combinations until you find the right one</a:t>
            </a:r>
          </a:p>
          <a:p>
            <a:endParaRPr lang="en-GB" dirty="0"/>
          </a:p>
          <a:p>
            <a:r>
              <a:rPr lang="en-GB" dirty="0"/>
              <a:t>In principle, asymmetric cryptography could perhaps be hacked by quantum computers. However:</a:t>
            </a:r>
          </a:p>
          <a:p>
            <a:pPr marL="971550" lvl="1" indent="-514350">
              <a:buFont typeface="+mj-lt"/>
              <a:buAutoNum type="arabicPeriod"/>
            </a:pPr>
            <a:r>
              <a:rPr lang="en-GB" dirty="0"/>
              <a:t>If it was violated, all Internet applications would have fall into security (passwords, e-banking, digital signature, etc.)</a:t>
            </a:r>
          </a:p>
          <a:p>
            <a:pPr marL="971550" lvl="1" indent="-514350">
              <a:buFont typeface="+mj-lt"/>
              <a:buAutoNum type="arabicPeriod"/>
            </a:pPr>
            <a:endParaRPr lang="en-GB" dirty="0"/>
          </a:p>
          <a:p>
            <a:pPr marL="971550" lvl="1" indent="-514350">
              <a:buFont typeface="+mj-lt"/>
              <a:buAutoNum type="arabicPeriod"/>
            </a:pPr>
            <a:r>
              <a:rPr lang="en-GB" dirty="0"/>
              <a:t>New quantum-resistant algorithms</a:t>
            </a:r>
          </a:p>
        </p:txBody>
      </p:sp>
    </p:spTree>
    <p:extLst>
      <p:ext uri="{BB962C8B-B14F-4D97-AF65-F5344CB8AC3E}">
        <p14:creationId xmlns:p14="http://schemas.microsoft.com/office/powerpoint/2010/main" val="3614264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Violating encryption by trial and error</a:t>
            </a:r>
          </a:p>
        </p:txBody>
      </p:sp>
      <p:sp>
        <p:nvSpPr>
          <p:cNvPr id="3" name="Content Placeholder 2">
            <a:extLst>
              <a:ext uri="{FF2B5EF4-FFF2-40B4-BE49-F238E27FC236}">
                <a16:creationId xmlns:a16="http://schemas.microsoft.com/office/drawing/2014/main" id="{C3A87200-46FF-4E33-98CB-E49004366CF3}"/>
              </a:ext>
            </a:extLst>
          </p:cNvPr>
          <p:cNvSpPr>
            <a:spLocks noGrp="1"/>
          </p:cNvSpPr>
          <p:nvPr>
            <p:ph idx="1"/>
          </p:nvPr>
        </p:nvSpPr>
        <p:spPr>
          <a:xfrm>
            <a:off x="838200" y="1891329"/>
            <a:ext cx="10515600" cy="4417395"/>
          </a:xfrm>
        </p:spPr>
        <p:txBody>
          <a:bodyPr>
            <a:normAutofit/>
          </a:bodyPr>
          <a:lstStyle/>
          <a:p>
            <a:r>
              <a:rPr lang="en-GB" dirty="0"/>
              <a:t>Let’s say we have a system with </a:t>
            </a:r>
            <a:r>
              <a:rPr lang="en-GB" b="1" dirty="0"/>
              <a:t>1000 "cores" in every square meter of the world land</a:t>
            </a:r>
            <a:r>
              <a:rPr lang="en-GB" dirty="0"/>
              <a:t> (</a:t>
            </a:r>
            <a:r>
              <a:rPr lang="en-GB" b="1" dirty="0"/>
              <a:t>150 million km</a:t>
            </a:r>
            <a:r>
              <a:rPr lang="en-GB" b="1" baseline="30000" dirty="0"/>
              <a:t>2</a:t>
            </a:r>
            <a:r>
              <a:rPr lang="en-GB" dirty="0"/>
              <a:t>), each capable of making a </a:t>
            </a:r>
            <a:r>
              <a:rPr lang="en-GB" b="1" dirty="0"/>
              <a:t>thousand billion attempts </a:t>
            </a:r>
            <a:r>
              <a:rPr lang="en-GB" dirty="0"/>
              <a:t>per second.</a:t>
            </a:r>
          </a:p>
          <a:p>
            <a:r>
              <a:rPr lang="en-GB" dirty="0"/>
              <a:t>The number of computations equal to the age of the earth (about </a:t>
            </a:r>
            <a:r>
              <a:rPr lang="en-GB" b="1" dirty="0"/>
              <a:t>10 billion years</a:t>
            </a:r>
            <a:r>
              <a:rPr lang="en-GB" dirty="0"/>
              <a:t>) required to try all the numbers of 77 digits is about 10 followed by 30 zeros!</a:t>
            </a:r>
          </a:p>
          <a:p>
            <a:r>
              <a:rPr lang="en-GB" dirty="0"/>
              <a:t>If we had such a computing system for every star of all known galaxies (a thousand billion galaxies, each with a thousand billion stars), the probability of finding the key in 10 billion years would still be about </a:t>
            </a:r>
            <a:r>
              <a:rPr lang="en-GB" b="1" dirty="0"/>
              <a:t>one in a million</a:t>
            </a:r>
            <a:r>
              <a:rPr lang="en-GB" dirty="0"/>
              <a:t>!</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19</a:t>
            </a:fld>
            <a:endParaRPr lang="en-US" dirty="0"/>
          </a:p>
        </p:txBody>
      </p:sp>
    </p:spTree>
    <p:extLst>
      <p:ext uri="{BB962C8B-B14F-4D97-AF65-F5344CB8AC3E}">
        <p14:creationId xmlns:p14="http://schemas.microsoft.com/office/powerpoint/2010/main" val="155608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17B8-192D-4915-AA65-B426092D3B5F}"/>
              </a:ext>
            </a:extLst>
          </p:cNvPr>
          <p:cNvSpPr>
            <a:spLocks noGrp="1"/>
          </p:cNvSpPr>
          <p:nvPr>
            <p:ph type="title"/>
          </p:nvPr>
        </p:nvSpPr>
        <p:spPr>
          <a:xfrm>
            <a:off x="707567" y="1371120"/>
            <a:ext cx="10319657" cy="2147963"/>
          </a:xfrm>
        </p:spPr>
        <p:txBody>
          <a:bodyPr>
            <a:normAutofit/>
          </a:bodyPr>
          <a:lstStyle/>
          <a:p>
            <a:pPr algn="ctr"/>
            <a:r>
              <a:rPr lang="en-US" sz="2200" dirty="0"/>
              <a:t>Course material developed in collaboration with University of </a:t>
            </a:r>
            <a:br>
              <a:rPr lang="en-US" sz="2200" dirty="0"/>
            </a:br>
            <a:r>
              <a:rPr lang="en-US" sz="2200" dirty="0"/>
              <a:t>Cagliari, University of Cyprus, University of Western Macedonia, Mines </a:t>
            </a:r>
            <a:r>
              <a:rPr lang="en-US" sz="2200" dirty="0" err="1"/>
              <a:t>ParisTech</a:t>
            </a:r>
            <a:r>
              <a:rPr lang="en-US" sz="2200" dirty="0"/>
              <a:t>, </a:t>
            </a:r>
            <a:r>
              <a:rPr lang="en-US" sz="2200" dirty="0" err="1"/>
              <a:t>Technische</a:t>
            </a:r>
            <a:r>
              <a:rPr lang="en-US" sz="2200" dirty="0"/>
              <a:t> Hochschule Ulm, Deloitte, WIP </a:t>
            </a:r>
            <a:br>
              <a:rPr lang="en-US" sz="2200" dirty="0"/>
            </a:br>
            <a:br>
              <a:rPr lang="en-US" sz="2200" dirty="0"/>
            </a:br>
            <a:r>
              <a:rPr lang="en-US" sz="2200" dirty="0"/>
              <a:t>with support from Erasmus+</a:t>
            </a:r>
            <a:br>
              <a:rPr lang="de-DE" sz="2000" dirty="0"/>
            </a:br>
            <a:endParaRPr lang="en-US" sz="2000" dirty="0">
              <a:highlight>
                <a:srgbClr val="FFFF00"/>
              </a:highlight>
            </a:endParaRPr>
          </a:p>
        </p:txBody>
      </p:sp>
      <p:sp>
        <p:nvSpPr>
          <p:cNvPr id="6" name="Slide Number Placeholder 5">
            <a:extLst>
              <a:ext uri="{FF2B5EF4-FFF2-40B4-BE49-F238E27FC236}">
                <a16:creationId xmlns:a16="http://schemas.microsoft.com/office/drawing/2014/main" id="{1EB5BB7E-9570-465B-9B1F-4D51C3EFEBB3}"/>
              </a:ext>
            </a:extLst>
          </p:cNvPr>
          <p:cNvSpPr>
            <a:spLocks noGrp="1"/>
          </p:cNvSpPr>
          <p:nvPr>
            <p:ph type="sldNum" sz="quarter" idx="12"/>
          </p:nvPr>
        </p:nvSpPr>
        <p:spPr>
          <a:xfrm>
            <a:off x="6190969" y="6366329"/>
            <a:ext cx="787600" cy="365125"/>
          </a:xfrm>
        </p:spPr>
        <p:txBody>
          <a:bodyPr anchor="ctr"/>
          <a:lstStyle/>
          <a:p>
            <a:pPr algn="ctr"/>
            <a:fld id="{B14DC977-BC50-43F6-B379-4F14C4286E89}" type="slidenum">
              <a:rPr lang="en-US" smtClean="0"/>
              <a:pPr algn="ctr"/>
              <a:t>2</a:t>
            </a:fld>
            <a:endParaRPr lang="en-US" dirty="0"/>
          </a:p>
        </p:txBody>
      </p:sp>
      <p:pic>
        <p:nvPicPr>
          <p:cNvPr id="10" name="Picture 9" descr="A picture containing black, large, white&#10;&#10;Description automatically generated">
            <a:extLst>
              <a:ext uri="{FF2B5EF4-FFF2-40B4-BE49-F238E27FC236}">
                <a16:creationId xmlns:a16="http://schemas.microsoft.com/office/drawing/2014/main" id="{F75B38EF-0060-4C68-A5B4-60B86A831EB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1065" y="3457212"/>
            <a:ext cx="1134749" cy="1134749"/>
          </a:xfrm>
          <a:prstGeom prst="rect">
            <a:avLst/>
          </a:prstGeom>
        </p:spPr>
      </p:pic>
      <p:pic>
        <p:nvPicPr>
          <p:cNvPr id="12" name="Picture 11" descr="A close up of a logo&#10;&#10;Description automatically generated">
            <a:extLst>
              <a:ext uri="{FF2B5EF4-FFF2-40B4-BE49-F238E27FC236}">
                <a16:creationId xmlns:a16="http://schemas.microsoft.com/office/drawing/2014/main" id="{E3576EC2-F104-4110-8318-2B60E7DEADD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12187" y="3745758"/>
            <a:ext cx="3680637" cy="1135718"/>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6B5CAC71-6BD0-49EA-8F31-B31EAF98C4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2824" y="5070995"/>
            <a:ext cx="2209055" cy="897857"/>
          </a:xfrm>
          <a:prstGeom prst="rect">
            <a:avLst/>
          </a:prstGeom>
        </p:spPr>
      </p:pic>
      <p:pic>
        <p:nvPicPr>
          <p:cNvPr id="14" name="Picture 13">
            <a:extLst>
              <a:ext uri="{FF2B5EF4-FFF2-40B4-BE49-F238E27FC236}">
                <a16:creationId xmlns:a16="http://schemas.microsoft.com/office/drawing/2014/main" id="{6C3CED35-9A1D-43B0-963E-C3D5265C7A8D}"/>
              </a:ext>
            </a:extLst>
          </p:cNvPr>
          <p:cNvPicPr>
            <a:picLocks noChangeAspect="1"/>
          </p:cNvPicPr>
          <p:nvPr/>
        </p:nvPicPr>
        <p:blipFill>
          <a:blip r:embed="rId5"/>
          <a:stretch>
            <a:fillRect/>
          </a:stretch>
        </p:blipFill>
        <p:spPr>
          <a:xfrm>
            <a:off x="838200" y="4939439"/>
            <a:ext cx="3096389" cy="947847"/>
          </a:xfrm>
          <a:prstGeom prst="rect">
            <a:avLst/>
          </a:prstGeom>
        </p:spPr>
      </p:pic>
      <p:pic>
        <p:nvPicPr>
          <p:cNvPr id="8" name="Picture 7">
            <a:extLst>
              <a:ext uri="{FF2B5EF4-FFF2-40B4-BE49-F238E27FC236}">
                <a16:creationId xmlns:a16="http://schemas.microsoft.com/office/drawing/2014/main" id="{74B7E6F1-04F5-4CD3-9602-23FD0EE6F9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898703" y="5003937"/>
            <a:ext cx="1717351" cy="832081"/>
          </a:xfrm>
          <a:prstGeom prst="rect">
            <a:avLst/>
          </a:prstGeom>
        </p:spPr>
      </p:pic>
      <p:pic>
        <p:nvPicPr>
          <p:cNvPr id="15" name="Picture 14" descr="A close up of a logo&#10;&#10;Description automatically generated">
            <a:extLst>
              <a:ext uri="{FF2B5EF4-FFF2-40B4-BE49-F238E27FC236}">
                <a16:creationId xmlns:a16="http://schemas.microsoft.com/office/drawing/2014/main" id="{78F15F3C-336E-403A-B0FF-121C34A8570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9197" y="3924019"/>
            <a:ext cx="3730818" cy="674983"/>
          </a:xfrm>
          <a:prstGeom prst="rect">
            <a:avLst/>
          </a:prstGeom>
        </p:spPr>
      </p:pic>
      <p:pic>
        <p:nvPicPr>
          <p:cNvPr id="16" name="Picture 15" descr="A picture containing drawing&#10;&#10;Description automatically generated">
            <a:extLst>
              <a:ext uri="{FF2B5EF4-FFF2-40B4-BE49-F238E27FC236}">
                <a16:creationId xmlns:a16="http://schemas.microsoft.com/office/drawing/2014/main" id="{A6CDFB20-B9DE-4F08-9047-DF3AFEC9E1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51953" y="5005292"/>
            <a:ext cx="1844047" cy="897856"/>
          </a:xfrm>
          <a:prstGeom prst="rect">
            <a:avLst/>
          </a:prstGeom>
        </p:spPr>
      </p:pic>
    </p:spTree>
    <p:extLst>
      <p:ext uri="{BB962C8B-B14F-4D97-AF65-F5344CB8AC3E}">
        <p14:creationId xmlns:p14="http://schemas.microsoft.com/office/powerpoint/2010/main" val="3971623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digital signature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20</a:t>
            </a:fld>
            <a:endParaRPr lang="en-US" dirty="0"/>
          </a:p>
        </p:txBody>
      </p:sp>
      <p:sp>
        <p:nvSpPr>
          <p:cNvPr id="7" name="Segnaposto contenuto 6">
            <a:extLst>
              <a:ext uri="{FF2B5EF4-FFF2-40B4-BE49-F238E27FC236}">
                <a16:creationId xmlns:a16="http://schemas.microsoft.com/office/drawing/2014/main" id="{85E1B5B5-E72F-1E4B-9B75-FEEF3E7C9C57}"/>
              </a:ext>
            </a:extLst>
          </p:cNvPr>
          <p:cNvSpPr>
            <a:spLocks noGrp="1"/>
          </p:cNvSpPr>
          <p:nvPr>
            <p:ph idx="1"/>
          </p:nvPr>
        </p:nvSpPr>
        <p:spPr/>
        <p:txBody>
          <a:bodyPr>
            <a:normAutofit fontScale="92500" lnSpcReduction="20000"/>
          </a:bodyPr>
          <a:lstStyle/>
          <a:p>
            <a:r>
              <a:rPr lang="en-GB" dirty="0"/>
              <a:t>Modern asymmetric encryption is designed to safely transmit information over computer networks.</a:t>
            </a:r>
          </a:p>
          <a:p>
            <a:r>
              <a:rPr lang="en-GB" dirty="0"/>
              <a:t>Hash functions were created for file management.</a:t>
            </a:r>
          </a:p>
          <a:p>
            <a:r>
              <a:rPr lang="en-GB" dirty="0"/>
              <a:t>The set of two techniques, however, is used to implement digital signature (DS), which:</a:t>
            </a:r>
          </a:p>
          <a:p>
            <a:pPr marL="914400" lvl="1" indent="-457200">
              <a:buFont typeface="+mj-lt"/>
              <a:buAutoNum type="arabicPeriod"/>
            </a:pPr>
            <a:r>
              <a:rPr lang="en-GB" dirty="0"/>
              <a:t>ensure that the signatory of a digital document (a file) is the owner of the DS;</a:t>
            </a:r>
          </a:p>
          <a:p>
            <a:pPr marL="914400" lvl="1" indent="-457200">
              <a:buFont typeface="+mj-lt"/>
              <a:buAutoNum type="arabicPeriod"/>
            </a:pPr>
            <a:r>
              <a:rPr lang="en-GB" dirty="0"/>
              <a:t>ensure that the document has not been altered after signature;</a:t>
            </a:r>
          </a:p>
          <a:p>
            <a:pPr marL="914400" lvl="1" indent="-457200">
              <a:buFont typeface="+mj-lt"/>
              <a:buAutoNum type="arabicPeriod"/>
            </a:pPr>
            <a:r>
              <a:rPr lang="en-GB" dirty="0"/>
              <a:t>prevents the signature from being repudiated by the petitioner.</a:t>
            </a:r>
          </a:p>
          <a:p>
            <a:endParaRPr lang="en-GB" dirty="0"/>
          </a:p>
          <a:p>
            <a:r>
              <a:rPr lang="en-GB" dirty="0"/>
              <a:t>The DS requires a </a:t>
            </a:r>
            <a:r>
              <a:rPr lang="en-GB" b="1" dirty="0"/>
              <a:t>Central Authority</a:t>
            </a:r>
            <a:r>
              <a:rPr lang="en-GB" dirty="0"/>
              <a:t> who represents the keeper of the signature</a:t>
            </a:r>
          </a:p>
        </p:txBody>
      </p:sp>
    </p:spTree>
    <p:extLst>
      <p:ext uri="{BB962C8B-B14F-4D97-AF65-F5344CB8AC3E}">
        <p14:creationId xmlns:p14="http://schemas.microsoft.com/office/powerpoint/2010/main" val="190996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Mechanism of digital signature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21</a:t>
            </a:fld>
            <a:endParaRPr lang="en-US" dirty="0"/>
          </a:p>
        </p:txBody>
      </p:sp>
      <mc:AlternateContent xmlns:mc="http://schemas.openxmlformats.org/markup-compatibility/2006" xmlns:a14="http://schemas.microsoft.com/office/drawing/2010/main">
        <mc:Choice Requires="a14">
          <p:sp>
            <p:nvSpPr>
              <p:cNvPr id="4" name="Segnaposto contenuto 3">
                <a:extLst>
                  <a:ext uri="{FF2B5EF4-FFF2-40B4-BE49-F238E27FC236}">
                    <a16:creationId xmlns:a16="http://schemas.microsoft.com/office/drawing/2014/main" id="{36D52638-116B-324B-89D9-29E169DA0C6A}"/>
                  </a:ext>
                </a:extLst>
              </p:cNvPr>
              <p:cNvSpPr>
                <a:spLocks noGrp="1"/>
              </p:cNvSpPr>
              <p:nvPr>
                <p:ph idx="1"/>
              </p:nvPr>
            </p:nvSpPr>
            <p:spPr/>
            <p:txBody>
              <a:bodyPr>
                <a:normAutofit fontScale="92500" lnSpcReduction="10000"/>
              </a:bodyPr>
              <a:lstStyle/>
              <a:p>
                <a:r>
                  <a:rPr lang="en-GB" dirty="0"/>
                  <a:t>The petitioner must be previously registered with an Authority, receiving private and public key. the Authority associates the public key to its identity</a:t>
                </a:r>
              </a:p>
              <a:p>
                <a:r>
                  <a:rPr lang="en-GB" dirty="0"/>
                  <a:t>Given a file to sign </a:t>
                </a:r>
                <a:r>
                  <a:rPr lang="en-GB" i="1" dirty="0"/>
                  <a:t>x</a:t>
                </a:r>
                <a:r>
                  <a:rPr lang="en-GB" dirty="0"/>
                  <a:t>, use the asymmetric key pair </a:t>
                </a:r>
                <a:r>
                  <a:rPr lang="en-GB" i="1" dirty="0"/>
                  <a:t>H</a:t>
                </a:r>
                <a:r>
                  <a:rPr lang="en-GB" dirty="0"/>
                  <a:t> (private key) and </a:t>
                </a:r>
                <a:r>
                  <a:rPr lang="en-GB" i="1" dirty="0"/>
                  <a:t>K</a:t>
                </a:r>
                <a:r>
                  <a:rPr lang="en-GB" dirty="0"/>
                  <a:t> (public key)</a:t>
                </a:r>
              </a:p>
              <a:p>
                <a:r>
                  <a:rPr lang="en-GB" dirty="0"/>
                  <a:t>A standard hash function (supplied with signature) is applied to the </a:t>
                </a:r>
                <a:r>
                  <a:rPr lang="en-GB" i="1" dirty="0"/>
                  <a:t>x</a:t>
                </a:r>
                <a:r>
                  <a:rPr lang="en-GB" dirty="0"/>
                  <a:t> file, which generates a fingerprint value </a:t>
                </a:r>
                <a14:m>
                  <m:oMath xmlns:m="http://schemas.openxmlformats.org/officeDocument/2006/math">
                    <m:r>
                      <a:rPr lang="it-IT" b="0" i="1" smtClean="0">
                        <a:latin typeface="Cambria Math" panose="02040503050406030204" pitchFamily="18" charset="0"/>
                      </a:rPr>
                      <m:t>h</m:t>
                    </m:r>
                    <m:r>
                      <a:rPr lang="it-IT" b="0" i="1" smtClean="0">
                        <a:latin typeface="Cambria Math" panose="02040503050406030204" pitchFamily="18" charset="0"/>
                      </a:rPr>
                      <m:t>=</m:t>
                    </m:r>
                    <m:r>
                      <a:rPr lang="it-IT" b="0" i="1" smtClean="0">
                        <a:latin typeface="Cambria Math" panose="02040503050406030204" pitchFamily="18" charset="0"/>
                      </a:rPr>
                      <m:t>h𝑎𝑠h</m:t>
                    </m:r>
                    <m:d>
                      <m:dPr>
                        <m:ctrlPr>
                          <a:rPr lang="it-IT" b="0" i="1" smtClean="0">
                            <a:latin typeface="Cambria Math" panose="02040503050406030204" pitchFamily="18" charset="0"/>
                          </a:rPr>
                        </m:ctrlPr>
                      </m:dPr>
                      <m:e>
                        <m:r>
                          <a:rPr lang="it-IT" b="0" i="1" smtClean="0">
                            <a:latin typeface="Cambria Math" panose="02040503050406030204" pitchFamily="18" charset="0"/>
                          </a:rPr>
                          <m:t>𝑥</m:t>
                        </m:r>
                      </m:e>
                    </m:d>
                  </m:oMath>
                </a14:m>
                <a:endParaRPr lang="en-GB" dirty="0"/>
              </a:p>
              <a:p>
                <a:r>
                  <a:rPr lang="en-GB" dirty="0"/>
                  <a:t>Encoding </a:t>
                </a:r>
                <a:r>
                  <a:rPr lang="en-GB" i="1" dirty="0"/>
                  <a:t>h</a:t>
                </a:r>
                <a:r>
                  <a:rPr lang="en-GB" dirty="0"/>
                  <a:t> (not x!) with the key </a:t>
                </a:r>
                <a:r>
                  <a:rPr lang="en-GB" i="1" dirty="0"/>
                  <a:t>H</a:t>
                </a:r>
                <a:r>
                  <a:rPr lang="en-GB" dirty="0"/>
                  <a:t>: </a:t>
                </a:r>
                <a14:m>
                  <m:oMath xmlns:m="http://schemas.openxmlformats.org/officeDocument/2006/math">
                    <m:r>
                      <a:rPr lang="it-IT" b="0" i="1" smtClean="0">
                        <a:latin typeface="Cambria Math" panose="02040503050406030204" pitchFamily="18" charset="0"/>
                      </a:rPr>
                      <m:t>𝑐</m:t>
                    </m:r>
                    <m:r>
                      <a:rPr lang="it-IT" b="0" i="1" smtClean="0">
                        <a:latin typeface="Cambria Math" panose="02040503050406030204" pitchFamily="18" charset="0"/>
                      </a:rPr>
                      <m:t>=</m:t>
                    </m:r>
                    <m:r>
                      <a:rPr lang="it-IT" b="0" i="1" smtClean="0">
                        <a:latin typeface="Cambria Math" panose="02040503050406030204" pitchFamily="18" charset="0"/>
                      </a:rPr>
                      <m:t>𝐶</m:t>
                    </m:r>
                    <m:d>
                      <m:dPr>
                        <m:ctrlPr>
                          <a:rPr lang="it-IT" b="0" i="1" smtClean="0">
                            <a:latin typeface="Cambria Math" panose="02040503050406030204" pitchFamily="18" charset="0"/>
                          </a:rPr>
                        </m:ctrlPr>
                      </m:dPr>
                      <m:e>
                        <m:r>
                          <a:rPr lang="it-IT" b="0" i="1" smtClean="0">
                            <a:latin typeface="Cambria Math" panose="02040503050406030204" pitchFamily="18" charset="0"/>
                          </a:rPr>
                          <m:t>𝐻</m:t>
                        </m:r>
                        <m:r>
                          <a:rPr lang="it-IT" b="0" i="1" smtClean="0">
                            <a:latin typeface="Cambria Math" panose="02040503050406030204" pitchFamily="18" charset="0"/>
                          </a:rPr>
                          <m:t>,</m:t>
                        </m:r>
                        <m:r>
                          <a:rPr lang="it-IT" b="0" i="1" smtClean="0">
                            <a:latin typeface="Cambria Math" panose="02040503050406030204" pitchFamily="18" charset="0"/>
                          </a:rPr>
                          <m:t>h</m:t>
                        </m:r>
                      </m:e>
                    </m:d>
                  </m:oMath>
                </a14:m>
                <a:r>
                  <a:rPr lang="en-GB" dirty="0"/>
                  <a:t> and </a:t>
                </a:r>
                <a:r>
                  <a:rPr lang="en-GB" i="1" dirty="0"/>
                  <a:t>c</a:t>
                </a:r>
                <a:r>
                  <a:rPr lang="en-GB" dirty="0"/>
                  <a:t> is called a digital signature</a:t>
                </a:r>
              </a:p>
              <a:p>
                <a:r>
                  <a:rPr lang="en-GB" dirty="0"/>
                  <a:t>Build the signed file (e.g. </a:t>
                </a:r>
                <a:r>
                  <a:rPr lang="en-GB" b="1" dirty="0"/>
                  <a:t>.p7m</a:t>
                </a:r>
                <a:r>
                  <a:rPr lang="en-GB" dirty="0"/>
                  <a:t>) "packing" </a:t>
                </a:r>
                <a:r>
                  <a:rPr lang="en-GB" i="1" dirty="0"/>
                  <a:t>x</a:t>
                </a:r>
                <a:r>
                  <a:rPr lang="en-GB" dirty="0"/>
                  <a:t> , </a:t>
                </a:r>
                <a:r>
                  <a:rPr lang="en-GB" i="1" dirty="0"/>
                  <a:t>c</a:t>
                </a:r>
                <a:r>
                  <a:rPr lang="en-GB" dirty="0"/>
                  <a:t>, </a:t>
                </a:r>
                <a:r>
                  <a:rPr lang="en-GB" i="1" dirty="0"/>
                  <a:t>K</a:t>
                </a:r>
                <a:r>
                  <a:rPr lang="en-GB" dirty="0"/>
                  <a:t> and information on the signatory and the Authority that issued the signature</a:t>
                </a:r>
              </a:p>
            </p:txBody>
          </p:sp>
        </mc:Choice>
        <mc:Fallback xmlns="">
          <p:sp>
            <p:nvSpPr>
              <p:cNvPr id="4" name="Segnaposto contenuto 3">
                <a:extLst>
                  <a:ext uri="{FF2B5EF4-FFF2-40B4-BE49-F238E27FC236}">
                    <a16:creationId xmlns:a16="http://schemas.microsoft.com/office/drawing/2014/main" id="{36D52638-116B-324B-89D9-29E169DA0C6A}"/>
                  </a:ext>
                </a:extLst>
              </p:cNvPr>
              <p:cNvSpPr>
                <a:spLocks noGrp="1" noRot="1" noChangeAspect="1" noMove="1" noResize="1" noEditPoints="1" noAdjustHandles="1" noChangeArrowheads="1" noChangeShapeType="1" noTextEdit="1"/>
              </p:cNvSpPr>
              <p:nvPr>
                <p:ph idx="1"/>
              </p:nvPr>
            </p:nvSpPr>
            <p:spPr>
              <a:blipFill>
                <a:blip r:embed="rId3"/>
                <a:stretch>
                  <a:fillRect l="-965" t="-2970" r="-724" b="-2640"/>
                </a:stretch>
              </a:blipFill>
            </p:spPr>
            <p:txBody>
              <a:bodyPr/>
              <a:lstStyle/>
              <a:p>
                <a:r>
                  <a:rPr lang="en-GB">
                    <a:noFill/>
                  </a:rPr>
                  <a:t> </a:t>
                </a:r>
              </a:p>
            </p:txBody>
          </p:sp>
        </mc:Fallback>
      </mc:AlternateContent>
    </p:spTree>
    <p:extLst>
      <p:ext uri="{BB962C8B-B14F-4D97-AF65-F5344CB8AC3E}">
        <p14:creationId xmlns:p14="http://schemas.microsoft.com/office/powerpoint/2010/main" val="32965144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Verification of signed file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22</a:t>
            </a:fld>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1" y="1891330"/>
                <a:ext cx="10515600" cy="4465020"/>
              </a:xfrm>
            </p:spPr>
            <p:txBody>
              <a:bodyPr>
                <a:normAutofit/>
              </a:bodyPr>
              <a:lstStyle/>
              <a:p>
                <a:pPr marL="514350" indent="-514350">
                  <a:buFont typeface="+mj-lt"/>
                  <a:buAutoNum type="arabicPeriod"/>
                </a:pPr>
                <a:r>
                  <a:rPr lang="en-GB" dirty="0"/>
                  <a:t>Given the signed file, the identity of the signatory associated with </a:t>
                </a:r>
                <a:r>
                  <a:rPr lang="en-GB" i="1" dirty="0"/>
                  <a:t>K</a:t>
                </a:r>
                <a:r>
                  <a:rPr lang="en-GB" dirty="0"/>
                  <a:t> is requested from the Authority (via the Internet)</a:t>
                </a:r>
              </a:p>
              <a:p>
                <a:pPr marL="514350" indent="-514350">
                  <a:buFont typeface="+mj-lt"/>
                  <a:buAutoNum type="arabicPeriod"/>
                </a:pPr>
                <a:r>
                  <a:rPr lang="en-GB" dirty="0"/>
                  <a:t>The signature </a:t>
                </a:r>
                <a:r>
                  <a:rPr lang="en-GB" i="1" dirty="0"/>
                  <a:t>c</a:t>
                </a:r>
                <a:r>
                  <a:rPr lang="en-GB" dirty="0"/>
                  <a:t> is decoded, obtaining the original fingerprint </a:t>
                </a:r>
                <a:r>
                  <a:rPr lang="en-GB" i="1" dirty="0"/>
                  <a:t>h</a:t>
                </a:r>
              </a:p>
              <a:p>
                <a:pPr marL="514350" indent="-514350">
                  <a:buFont typeface="+mj-lt"/>
                  <a:buAutoNum type="arabicPeriod"/>
                </a:pPr>
                <a:r>
                  <a:rPr lang="en-GB" dirty="0"/>
                  <a:t>The hash function is applied to the </a:t>
                </a:r>
                <a:r>
                  <a:rPr lang="en-GB" i="1" dirty="0"/>
                  <a:t>x'</a:t>
                </a:r>
                <a:r>
                  <a:rPr lang="en-GB" dirty="0"/>
                  <a:t> document (which is included in the signed document), obtaining </a:t>
                </a:r>
                <a14:m>
                  <m:oMath xmlns:m="http://schemas.openxmlformats.org/officeDocument/2006/math">
                    <m:sSup>
                      <m:sSupPr>
                        <m:ctrlPr>
                          <a:rPr lang="en-GB" i="1" smtClean="0">
                            <a:latin typeface="Cambria Math" panose="02040503050406030204" pitchFamily="18" charset="0"/>
                          </a:rPr>
                        </m:ctrlPr>
                      </m:sSupPr>
                      <m:e>
                        <m:r>
                          <a:rPr lang="it-IT" b="0" i="1" smtClean="0">
                            <a:latin typeface="Cambria Math" panose="02040503050406030204" pitchFamily="18" charset="0"/>
                          </a:rPr>
                          <m:t>h</m:t>
                        </m:r>
                      </m:e>
                      <m:sup>
                        <m:r>
                          <a:rPr lang="it-IT" b="0" i="1" smtClean="0">
                            <a:latin typeface="Cambria Math" panose="02040503050406030204" pitchFamily="18" charset="0"/>
                          </a:rPr>
                          <m:t>′</m:t>
                        </m:r>
                      </m:sup>
                    </m:sSup>
                    <m:r>
                      <a:rPr lang="it-IT" b="0" i="1" smtClean="0">
                        <a:latin typeface="Cambria Math" panose="02040503050406030204" pitchFamily="18" charset="0"/>
                      </a:rPr>
                      <m:t>=</m:t>
                    </m:r>
                    <m:r>
                      <a:rPr lang="it-IT" b="0" i="1" smtClean="0">
                        <a:latin typeface="Cambria Math" panose="02040503050406030204" pitchFamily="18" charset="0"/>
                      </a:rPr>
                      <m:t>h𝑎𝑠h</m:t>
                    </m:r>
                    <m:d>
                      <m:dPr>
                        <m:ctrlPr>
                          <a:rPr lang="it-IT" b="0" i="1" smtClean="0">
                            <a:latin typeface="Cambria Math" panose="02040503050406030204" pitchFamily="18" charset="0"/>
                          </a:rPr>
                        </m:ctrlPr>
                      </m:dPr>
                      <m:e>
                        <m:sSup>
                          <m:sSupPr>
                            <m:ctrlPr>
                              <a:rPr lang="it-IT" b="0" i="1" smtClean="0">
                                <a:latin typeface="Cambria Math" panose="02040503050406030204" pitchFamily="18" charset="0"/>
                              </a:rPr>
                            </m:ctrlPr>
                          </m:sSupPr>
                          <m:e>
                            <m:r>
                              <a:rPr lang="it-IT" b="0" i="1" smtClean="0">
                                <a:latin typeface="Cambria Math" panose="02040503050406030204" pitchFamily="18" charset="0"/>
                              </a:rPr>
                              <m:t>𝑥</m:t>
                            </m:r>
                          </m:e>
                          <m:sup>
                            <m:r>
                              <a:rPr lang="it-IT" b="0" i="1" smtClean="0">
                                <a:latin typeface="Cambria Math" panose="02040503050406030204" pitchFamily="18" charset="0"/>
                              </a:rPr>
                              <m:t>′</m:t>
                            </m:r>
                          </m:sup>
                        </m:sSup>
                      </m:e>
                    </m:d>
                  </m:oMath>
                </a14:m>
                <a:endParaRPr lang="en-GB" dirty="0"/>
              </a:p>
              <a:p>
                <a:pPr marL="514350" indent="-514350">
                  <a:buFont typeface="+mj-lt"/>
                  <a:buAutoNum type="arabicPeriod"/>
                </a:pPr>
                <a:r>
                  <a:rPr lang="en-GB" dirty="0"/>
                  <a:t>If </a:t>
                </a:r>
                <a14:m>
                  <m:oMath xmlns:m="http://schemas.openxmlformats.org/officeDocument/2006/math">
                    <m:r>
                      <a:rPr lang="it-IT" b="0" i="1" smtClean="0">
                        <a:latin typeface="Cambria Math" panose="02040503050406030204" pitchFamily="18" charset="0"/>
                      </a:rPr>
                      <m:t>h</m:t>
                    </m:r>
                    <m:r>
                      <a:rPr lang="it-IT" b="0" i="1" smtClean="0">
                        <a:latin typeface="Cambria Math" panose="02040503050406030204" pitchFamily="18" charset="0"/>
                      </a:rPr>
                      <m:t>= </m:t>
                    </m:r>
                    <m:sSup>
                      <m:sSupPr>
                        <m:ctrlPr>
                          <a:rPr lang="it-IT" b="0" i="1" smtClean="0">
                            <a:latin typeface="Cambria Math" panose="02040503050406030204" pitchFamily="18" charset="0"/>
                          </a:rPr>
                        </m:ctrlPr>
                      </m:sSupPr>
                      <m:e>
                        <m:r>
                          <a:rPr lang="it-IT" b="0" i="1" smtClean="0">
                            <a:latin typeface="Cambria Math" panose="02040503050406030204" pitchFamily="18" charset="0"/>
                          </a:rPr>
                          <m:t>h</m:t>
                        </m:r>
                      </m:e>
                      <m:sup>
                        <m:r>
                          <a:rPr lang="it-IT" b="0" i="1" smtClean="0">
                            <a:latin typeface="Cambria Math" panose="02040503050406030204" pitchFamily="18" charset="0"/>
                          </a:rPr>
                          <m:t>′</m:t>
                        </m:r>
                      </m:sup>
                    </m:sSup>
                  </m:oMath>
                </a14:m>
                <a:r>
                  <a:rPr lang="en-GB" dirty="0"/>
                  <a:t> I am certain that </a:t>
                </a:r>
                <a14:m>
                  <m:oMath xmlns:m="http://schemas.openxmlformats.org/officeDocument/2006/math">
                    <m:sSup>
                      <m:sSupPr>
                        <m:ctrlPr>
                          <a:rPr lang="it-IT" i="1">
                            <a:latin typeface="Cambria Math" panose="02040503050406030204" pitchFamily="18" charset="0"/>
                          </a:rPr>
                        </m:ctrlPr>
                      </m:sSupPr>
                      <m:e>
                        <m:r>
                          <a:rPr lang="it-IT" b="0" i="1" smtClean="0">
                            <a:latin typeface="Cambria Math" panose="02040503050406030204" pitchFamily="18" charset="0"/>
                          </a:rPr>
                          <m:t>𝑥</m:t>
                        </m:r>
                      </m:e>
                      <m:sup>
                        <m:r>
                          <a:rPr lang="it-IT" i="1">
                            <a:latin typeface="Cambria Math" panose="02040503050406030204" pitchFamily="18" charset="0"/>
                          </a:rPr>
                          <m:t>′</m:t>
                        </m:r>
                      </m:sup>
                    </m:sSup>
                    <m:r>
                      <a:rPr lang="it-IT" b="0" i="1" smtClean="0">
                        <a:latin typeface="Cambria Math" panose="02040503050406030204" pitchFamily="18" charset="0"/>
                      </a:rPr>
                      <m:t>=</m:t>
                    </m:r>
                    <m:r>
                      <a:rPr lang="it-IT" b="0" i="1" smtClean="0">
                        <a:latin typeface="Cambria Math" panose="02040503050406030204" pitchFamily="18" charset="0"/>
                      </a:rPr>
                      <m:t>𝑥</m:t>
                    </m:r>
                  </m:oMath>
                </a14:m>
                <a:r>
                  <a:rPr lang="en-GB" dirty="0"/>
                  <a:t>, or in other words that the file is intact, and that it has been signed by the original user communicated by the Authority, the only one in possession of the private key </a:t>
                </a:r>
                <a:r>
                  <a:rPr lang="en-GB" i="1" dirty="0"/>
                  <a:t>H</a:t>
                </a:r>
              </a:p>
            </p:txBody>
          </p:sp>
        </mc:Choice>
        <mc:Fallback xmlns="">
          <p:sp>
            <p:nvSpPr>
              <p:cNvPr id="8" name="Content Placeholder 7">
                <a:extLst>
                  <a:ext uri="{FF2B5EF4-FFF2-40B4-BE49-F238E27FC236}">
                    <a16:creationId xmlns:a16="http://schemas.microsoft.com/office/drawing/2014/main" id="{1966605D-6D7A-4A7F-A2A4-10ACED7AFF4A}"/>
                  </a:ext>
                </a:extLst>
              </p:cNvPr>
              <p:cNvSpPr>
                <a:spLocks noGrp="1" noRot="1" noChangeAspect="1" noMove="1" noResize="1" noEditPoints="1" noAdjustHandles="1" noChangeArrowheads="1" noChangeShapeType="1" noTextEdit="1"/>
              </p:cNvSpPr>
              <p:nvPr>
                <p:ph idx="1"/>
              </p:nvPr>
            </p:nvSpPr>
            <p:spPr>
              <a:xfrm>
                <a:off x="838201" y="1891330"/>
                <a:ext cx="10515600" cy="4465020"/>
              </a:xfrm>
              <a:blipFill>
                <a:blip r:embed="rId3"/>
                <a:stretch>
                  <a:fillRect l="-1206" t="-2550" r="-121"/>
                </a:stretch>
              </a:blipFill>
            </p:spPr>
            <p:txBody>
              <a:bodyPr/>
              <a:lstStyle/>
              <a:p>
                <a:r>
                  <a:rPr lang="en-GB">
                    <a:noFill/>
                  </a:rPr>
                  <a:t> </a:t>
                </a:r>
              </a:p>
            </p:txBody>
          </p:sp>
        </mc:Fallback>
      </mc:AlternateContent>
    </p:spTree>
    <p:extLst>
      <p:ext uri="{BB962C8B-B14F-4D97-AF65-F5344CB8AC3E}">
        <p14:creationId xmlns:p14="http://schemas.microsoft.com/office/powerpoint/2010/main" val="2973402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computer bases of cryptocurrencies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23</a:t>
            </a:fld>
            <a:endParaRPr lang="en-US" dirty="0"/>
          </a:p>
        </p:txBody>
      </p:sp>
      <p:sp>
        <p:nvSpPr>
          <p:cNvPr id="5" name="Rettangolo 4">
            <a:extLst>
              <a:ext uri="{FF2B5EF4-FFF2-40B4-BE49-F238E27FC236}">
                <a16:creationId xmlns:a16="http://schemas.microsoft.com/office/drawing/2014/main" id="{6D064B47-ADB3-0C45-83E1-66874DF539EE}"/>
              </a:ext>
            </a:extLst>
          </p:cNvPr>
          <p:cNvSpPr/>
          <p:nvPr/>
        </p:nvSpPr>
        <p:spPr>
          <a:xfrm>
            <a:off x="838200" y="2136338"/>
            <a:ext cx="10515600"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Cryptocurrencies can only exist through the Internet:</a:t>
            </a:r>
          </a:p>
          <a:p>
            <a:pPr marL="800100" lvl="1" indent="-342900">
              <a:buFont typeface="+mj-lt"/>
              <a:buAutoNum type="arabicPeriod"/>
            </a:pPr>
            <a:r>
              <a:rPr lang="en-GB" sz="2400" dirty="0">
                <a:solidFill>
                  <a:srgbClr val="000000"/>
                </a:solidFill>
                <a:latin typeface="Tahoma" panose="020B0604030504040204" pitchFamily="34" charset="0"/>
              </a:rPr>
              <a:t>require real-time transmission of network transactions</a:t>
            </a:r>
          </a:p>
          <a:p>
            <a:pPr marL="800100" lvl="1" indent="-342900">
              <a:buFont typeface="+mj-lt"/>
              <a:buAutoNum type="arabicPeriod"/>
            </a:pPr>
            <a:endParaRPr lang="en-GB" sz="2400" dirty="0">
              <a:solidFill>
                <a:srgbClr val="000000"/>
              </a:solidFill>
              <a:latin typeface="Tahoma" panose="020B0604030504040204" pitchFamily="34" charset="0"/>
            </a:endParaRPr>
          </a:p>
          <a:p>
            <a:pPr marL="800100" lvl="1" indent="-342900">
              <a:buFont typeface="+mj-lt"/>
              <a:buAutoNum type="arabicPeriod"/>
            </a:pPr>
            <a:r>
              <a:rPr lang="en-GB" sz="2400" dirty="0">
                <a:solidFill>
                  <a:srgbClr val="000000"/>
                </a:solidFill>
                <a:latin typeface="Tahoma" panose="020B0604030504040204" pitchFamily="34" charset="0"/>
              </a:rPr>
              <a:t>require the connection of many hundreds/thousands of nodes containing the transaction validation log (</a:t>
            </a:r>
            <a:r>
              <a:rPr lang="en-GB" sz="2400" b="1" dirty="0">
                <a:solidFill>
                  <a:srgbClr val="000000"/>
                </a:solidFill>
                <a:latin typeface="Tahoma" panose="020B0604030504040204" pitchFamily="34" charset="0"/>
              </a:rPr>
              <a:t>blockchain</a:t>
            </a:r>
            <a:r>
              <a:rPr lang="en-GB" sz="2400" dirty="0">
                <a:solidFill>
                  <a:srgbClr val="000000"/>
                </a:solidFill>
                <a:latin typeface="Tahoma" panose="020B0604030504040204" pitchFamily="34" charset="0"/>
              </a:rPr>
              <a:t>)</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Such nodes are peer-to-peer connected without any centralized control: the network is the cryptocurrency</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Open source software developed by a community (or a company) runs on nodes</a:t>
            </a:r>
            <a:endParaRPr lang="en-GB" sz="2400" dirty="0"/>
          </a:p>
        </p:txBody>
      </p:sp>
    </p:spTree>
    <p:extLst>
      <p:ext uri="{BB962C8B-B14F-4D97-AF65-F5344CB8AC3E}">
        <p14:creationId xmlns:p14="http://schemas.microsoft.com/office/powerpoint/2010/main" val="350919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software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24</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1" y="1891330"/>
            <a:ext cx="10515600" cy="4465020"/>
          </a:xfrm>
        </p:spPr>
        <p:txBody>
          <a:bodyPr>
            <a:normAutofit fontScale="92500"/>
          </a:bodyPr>
          <a:lstStyle/>
          <a:p>
            <a:pPr marL="0" indent="0">
              <a:buNone/>
            </a:pPr>
            <a:r>
              <a:rPr lang="en-GB" dirty="0"/>
              <a:t>The software that allows the network to work is very sophisticated. It contains:</a:t>
            </a:r>
          </a:p>
          <a:p>
            <a:r>
              <a:rPr lang="en-GB" dirty="0"/>
              <a:t>specific data structures for efficient </a:t>
            </a:r>
            <a:r>
              <a:rPr lang="en-GB" b="1" dirty="0"/>
              <a:t>storage and retrieval of information</a:t>
            </a:r>
          </a:p>
          <a:p>
            <a:r>
              <a:rPr lang="en-GB" b="1" dirty="0"/>
              <a:t>peer-to-peer network </a:t>
            </a:r>
            <a:r>
              <a:rPr lang="en-GB" dirty="0"/>
              <a:t>data exchange protocols</a:t>
            </a:r>
          </a:p>
          <a:p>
            <a:r>
              <a:rPr lang="en-GB" dirty="0"/>
              <a:t>the ability to carry out transactions, verifying their consistency with the aforementioned </a:t>
            </a:r>
            <a:r>
              <a:rPr lang="en-GB" b="1" dirty="0"/>
              <a:t>cryptographic techniques</a:t>
            </a:r>
          </a:p>
          <a:p>
            <a:r>
              <a:rPr lang="en-GB" dirty="0"/>
              <a:t>the ability to validate transaction blocks, competing with other network nodes (</a:t>
            </a:r>
            <a:r>
              <a:rPr lang="en-GB" b="1" dirty="0"/>
              <a:t>mining</a:t>
            </a:r>
            <a:r>
              <a:rPr lang="en-GB" dirty="0"/>
              <a:t>)</a:t>
            </a:r>
          </a:p>
          <a:p>
            <a:r>
              <a:rPr lang="en-GB" dirty="0"/>
              <a:t>the ability to execute a language associated with transactions, the basis for </a:t>
            </a:r>
            <a:r>
              <a:rPr lang="en-GB" b="1" dirty="0"/>
              <a:t>smart contracts</a:t>
            </a:r>
          </a:p>
        </p:txBody>
      </p:sp>
    </p:spTree>
    <p:extLst>
      <p:ext uri="{BB962C8B-B14F-4D97-AF65-F5344CB8AC3E}">
        <p14:creationId xmlns:p14="http://schemas.microsoft.com/office/powerpoint/2010/main" val="381045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idea</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25</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1" y="1891330"/>
            <a:ext cx="10515600" cy="4465020"/>
          </a:xfrm>
        </p:spPr>
        <p:txBody>
          <a:bodyPr>
            <a:normAutofit/>
          </a:bodyPr>
          <a:lstStyle/>
          <a:p>
            <a:pPr fontAlgn="base"/>
            <a:r>
              <a:rPr lang="en-GB" sz="3200" dirty="0"/>
              <a:t>The currency is like a registration on a public ledger (Block Chain) ,shared on the Internet by thousands of nodes and managed in the P2P fashion</a:t>
            </a:r>
          </a:p>
          <a:p>
            <a:pPr fontAlgn="base"/>
            <a:r>
              <a:rPr lang="en-GB" sz="3200" dirty="0"/>
              <a:t>Everyone can connect to this ledger</a:t>
            </a:r>
          </a:p>
          <a:p>
            <a:pPr fontAlgn="base"/>
            <a:r>
              <a:rPr lang="en-GB" sz="3200" dirty="0"/>
              <a:t>The software that grant the access to the ledger is open source</a:t>
            </a:r>
          </a:p>
          <a:p>
            <a:pPr fontAlgn="base"/>
            <a:r>
              <a:rPr lang="en-GB" sz="3200" dirty="0"/>
              <a:t>Each transaction is shared among the network nodes</a:t>
            </a:r>
          </a:p>
        </p:txBody>
      </p:sp>
    </p:spTree>
    <p:extLst>
      <p:ext uri="{BB962C8B-B14F-4D97-AF65-F5344CB8AC3E}">
        <p14:creationId xmlns:p14="http://schemas.microsoft.com/office/powerpoint/2010/main" val="3719503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 address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26</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Each currency transfer has a public receiving address (derived from a public cryptographic key): everyone knows how many BTC (or fractions) have been transferred to a given address</a:t>
            </a:r>
          </a:p>
          <a:p>
            <a:pPr fontAlgn="base"/>
            <a:r>
              <a:rPr lang="en-GB" dirty="0"/>
              <a:t>The owner, anonymous, has the associated private key</a:t>
            </a:r>
          </a:p>
          <a:p>
            <a:pPr fontAlgn="base"/>
            <a:r>
              <a:rPr lang="en-GB" dirty="0"/>
              <a:t>Only by using this private key you can transfer (only once!) the currency to another public address, </a:t>
            </a:r>
            <a:r>
              <a:rPr lang="en-GB" b="1" dirty="0"/>
              <a:t>irrevocably</a:t>
            </a:r>
          </a:p>
          <a:p>
            <a:pPr fontAlgn="base"/>
            <a:r>
              <a:rPr lang="en-GB" dirty="0"/>
              <a:t>This transfer (transaction) is validated and registered in the Block Chain (BC)</a:t>
            </a:r>
          </a:p>
          <a:p>
            <a:pPr fontAlgn="base"/>
            <a:r>
              <a:rPr lang="en-GB" dirty="0"/>
              <a:t>Every minute, hundreds of transactions are created and sent to the network, to be validated and entered into the BC</a:t>
            </a:r>
          </a:p>
        </p:txBody>
      </p:sp>
    </p:spTree>
    <p:extLst>
      <p:ext uri="{BB962C8B-B14F-4D97-AF65-F5344CB8AC3E}">
        <p14:creationId xmlns:p14="http://schemas.microsoft.com/office/powerpoint/2010/main" val="703084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 address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27</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In the Bitcoin network, the procedure to generate a new Bitcoin address is:</a:t>
            </a:r>
          </a:p>
          <a:p>
            <a:pPr marL="914400" lvl="1" indent="-457200" fontAlgn="base">
              <a:buFont typeface="+mj-lt"/>
              <a:buAutoNum type="arabicPeriod"/>
            </a:pPr>
            <a:r>
              <a:rPr lang="en-GB" dirty="0"/>
              <a:t>generates a random number </a:t>
            </a:r>
            <a:r>
              <a:rPr lang="en-GB" i="1" dirty="0"/>
              <a:t>H</a:t>
            </a:r>
            <a:r>
              <a:rPr lang="en-GB" dirty="0"/>
              <a:t> (private key) of 256 bits</a:t>
            </a:r>
          </a:p>
          <a:p>
            <a:pPr marL="914400" lvl="1" indent="-457200" fontAlgn="base">
              <a:buFont typeface="+mj-lt"/>
              <a:buAutoNum type="arabicPeriod"/>
            </a:pPr>
            <a:r>
              <a:rPr lang="en-GB" dirty="0"/>
              <a:t>generate public key </a:t>
            </a:r>
            <a:r>
              <a:rPr lang="en-GB" i="1" dirty="0"/>
              <a:t>K</a:t>
            </a:r>
            <a:r>
              <a:rPr lang="en-GB" dirty="0"/>
              <a:t> from </a:t>
            </a:r>
            <a:r>
              <a:rPr lang="en-GB" i="1" dirty="0"/>
              <a:t>H</a:t>
            </a:r>
            <a:r>
              <a:rPr lang="en-GB" dirty="0"/>
              <a:t> and standard elliptical curve secp256k1</a:t>
            </a:r>
          </a:p>
          <a:p>
            <a:pPr marL="914400" lvl="1" indent="-457200" fontAlgn="base">
              <a:buFont typeface="+mj-lt"/>
              <a:buAutoNum type="arabicPeriod"/>
            </a:pPr>
            <a:r>
              <a:rPr lang="en-GB" dirty="0"/>
              <a:t>from </a:t>
            </a:r>
            <a:r>
              <a:rPr lang="en-GB" i="1" dirty="0"/>
              <a:t>K</a:t>
            </a:r>
            <a:r>
              <a:rPr lang="en-GB" dirty="0"/>
              <a:t>, the Bitcoin address (BTC address) is generated with a complex procedure, described after</a:t>
            </a:r>
          </a:p>
          <a:p>
            <a:pPr marL="914400" lvl="1" indent="-457200" fontAlgn="base">
              <a:buFont typeface="+mj-lt"/>
              <a:buAutoNum type="arabicPeriod"/>
            </a:pPr>
            <a:r>
              <a:rPr lang="en-GB" dirty="0"/>
              <a:t>the BTC address has about 195 bits, and is represented with 30-34 alphanumeric characters (representation BASE58)</a:t>
            </a:r>
          </a:p>
          <a:p>
            <a:pPr fontAlgn="base"/>
            <a:r>
              <a:rPr lang="en-GB" dirty="0"/>
              <a:t>Addresses are recorded in the Blockchain</a:t>
            </a:r>
          </a:p>
          <a:p>
            <a:pPr fontAlgn="base"/>
            <a:r>
              <a:rPr lang="en-GB" dirty="0"/>
              <a:t>Given an address, only those who hold the key </a:t>
            </a:r>
            <a:r>
              <a:rPr lang="en-GB" i="1" dirty="0"/>
              <a:t>H</a:t>
            </a:r>
            <a:r>
              <a:rPr lang="en-GB" dirty="0"/>
              <a:t> can generate </a:t>
            </a:r>
            <a:r>
              <a:rPr lang="en-GB" i="1" dirty="0"/>
              <a:t>K</a:t>
            </a:r>
            <a:r>
              <a:rPr lang="en-GB" dirty="0"/>
              <a:t>, and from </a:t>
            </a:r>
            <a:r>
              <a:rPr lang="en-GB" i="1" dirty="0"/>
              <a:t>K</a:t>
            </a:r>
            <a:r>
              <a:rPr lang="en-GB" dirty="0"/>
              <a:t> generate the address </a:t>
            </a:r>
            <a:r>
              <a:rPr lang="en-GB" b="1" i="1" dirty="0"/>
              <a:t>A</a:t>
            </a:r>
          </a:p>
        </p:txBody>
      </p:sp>
    </p:spTree>
    <p:extLst>
      <p:ext uri="{BB962C8B-B14F-4D97-AF65-F5344CB8AC3E}">
        <p14:creationId xmlns:p14="http://schemas.microsoft.com/office/powerpoint/2010/main" val="1600552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From the public key to the Bitcoin address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28</a:t>
            </a:fld>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lnSpcReduction="10000"/>
              </a:bodyPr>
              <a:lstStyle/>
              <a:p>
                <a:pPr fontAlgn="base"/>
                <a:r>
                  <a:rPr lang="en-GB" dirty="0"/>
                  <a:t>Steps to generate a Bitcoin address from </a:t>
                </a:r>
                <a:r>
                  <a:rPr lang="en-GB" i="1" dirty="0"/>
                  <a:t>K</a:t>
                </a:r>
                <a:r>
                  <a:rPr lang="en-GB" dirty="0"/>
                  <a:t> are:</a:t>
                </a:r>
              </a:p>
              <a:p>
                <a:pPr marL="914400" lvl="1" indent="-457200" fontAlgn="base">
                  <a:buFont typeface="+mj-lt"/>
                  <a:buAutoNum type="arabicPeriod"/>
                </a:pPr>
                <a:r>
                  <a:rPr lang="en-GB" dirty="0"/>
                  <a:t>Calculation of the hash RIPEMD160 of the hash SHA256 of </a:t>
                </a:r>
                <a:r>
                  <a:rPr lang="en-GB" i="1" dirty="0"/>
                  <a:t>K</a:t>
                </a:r>
                <a:r>
                  <a:rPr lang="en-GB" dirty="0"/>
                  <a:t>: </a:t>
                </a:r>
              </a:p>
              <a:p>
                <a:pPr marL="457200" lvl="1" indent="0" fontAlgn="base">
                  <a:buNone/>
                </a:pPr>
                <a:r>
                  <a:rPr lang="en-GB" dirty="0"/>
                  <a:t>		</a:t>
                </a:r>
                <a14:m>
                  <m:oMath xmlns:m="http://schemas.openxmlformats.org/officeDocument/2006/math">
                    <m:r>
                      <a:rPr lang="en-GB" b="0" i="1" smtClean="0">
                        <a:latin typeface="Cambria Math" panose="02040503050406030204" pitchFamily="18" charset="0"/>
                      </a:rPr>
                      <m:t>h𝑎𝑠h</m:t>
                    </m:r>
                    <m:r>
                      <a:rPr lang="en-GB" b="0" i="1" smtClean="0">
                        <a:latin typeface="Cambria Math" panose="02040503050406030204" pitchFamily="18" charset="0"/>
                      </a:rPr>
                      <m:t> ≔</m:t>
                    </m:r>
                    <m:r>
                      <a:rPr lang="en-GB" b="0" i="1" smtClean="0">
                        <a:latin typeface="Cambria Math" panose="02040503050406030204" pitchFamily="18" charset="0"/>
                      </a:rPr>
                      <m:t>𝑅𝐼𝑃𝐸𝑀𝐷</m:t>
                    </m:r>
                    <m:r>
                      <a:rPr lang="en-GB" b="0" i="1" smtClean="0">
                        <a:latin typeface="Cambria Math" panose="02040503050406030204" pitchFamily="18" charset="0"/>
                      </a:rPr>
                      <m:t>160</m:t>
                    </m:r>
                    <m:d>
                      <m:dPr>
                        <m:ctrlPr>
                          <a:rPr lang="en-GB" b="0" i="1" smtClean="0">
                            <a:latin typeface="Cambria Math" panose="02040503050406030204" pitchFamily="18" charset="0"/>
                          </a:rPr>
                        </m:ctrlPr>
                      </m:dPr>
                      <m:e>
                        <m:r>
                          <a:rPr lang="en-GB" b="0" i="1" smtClean="0">
                            <a:latin typeface="Cambria Math" panose="02040503050406030204" pitchFamily="18" charset="0"/>
                          </a:rPr>
                          <m:t>𝑆𝐻𝐴</m:t>
                        </m:r>
                        <m:r>
                          <a:rPr lang="en-GB" b="0" i="1" smtClean="0">
                            <a:latin typeface="Cambria Math" panose="02040503050406030204" pitchFamily="18" charset="0"/>
                          </a:rPr>
                          <m:t>256</m:t>
                        </m:r>
                        <m:d>
                          <m:dPr>
                            <m:ctrlPr>
                              <a:rPr lang="en-GB" b="0" i="1" smtClean="0">
                                <a:latin typeface="Cambria Math" panose="02040503050406030204" pitchFamily="18" charset="0"/>
                              </a:rPr>
                            </m:ctrlPr>
                          </m:dPr>
                          <m:e>
                            <m:r>
                              <a:rPr lang="en-GB" b="0" i="1" smtClean="0">
                                <a:latin typeface="Cambria Math" panose="02040503050406030204" pitchFamily="18" charset="0"/>
                              </a:rPr>
                              <m:t>𝑘</m:t>
                            </m:r>
                          </m:e>
                        </m:d>
                      </m:e>
                    </m:d>
                  </m:oMath>
                </a14:m>
                <a:endParaRPr lang="en-GB" b="0" dirty="0"/>
              </a:p>
              <a:p>
                <a:pPr marL="914400" lvl="1" indent="-457200" fontAlgn="base">
                  <a:buFont typeface="+mj-lt"/>
                  <a:buAutoNum type="arabicPeriod" startAt="2"/>
                </a:pPr>
                <a:r>
                  <a:rPr lang="en-GB" dirty="0"/>
                  <a:t>Add one byte at the top of the </a:t>
                </a:r>
                <a14:m>
                  <m:oMath xmlns:m="http://schemas.openxmlformats.org/officeDocument/2006/math">
                    <m:r>
                      <a:rPr lang="en-GB" i="1" smtClean="0">
                        <a:latin typeface="Cambria Math" panose="02040503050406030204" pitchFamily="18" charset="0"/>
                      </a:rPr>
                      <m:t>h𝑎𝑠h</m:t>
                    </m:r>
                  </m:oMath>
                </a14:m>
                <a:r>
                  <a:rPr lang="en-GB" dirty="0"/>
                  <a:t>:</a:t>
                </a:r>
              </a:p>
              <a:p>
                <a:pPr marL="457200" lvl="1" indent="0" fontAlgn="base">
                  <a:buNone/>
                </a:pPr>
                <a:r>
                  <a:rPr lang="en-GB" dirty="0"/>
                  <a:t>		</a:t>
                </a:r>
                <a14:m>
                  <m:oMath xmlns:m="http://schemas.openxmlformats.org/officeDocument/2006/math">
                    <m:r>
                      <a:rPr lang="en-GB" b="0" i="1" smtClean="0">
                        <a:latin typeface="Cambria Math" panose="02040503050406030204" pitchFamily="18" charset="0"/>
                      </a:rPr>
                      <m:t>h𝑎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h𝑎𝑠h</m:t>
                    </m:r>
                    <m:r>
                      <a:rPr lang="en-GB" b="0" i="1" smtClean="0">
                        <a:latin typeface="Cambria Math" panose="02040503050406030204" pitchFamily="18" charset="0"/>
                      </a:rPr>
                      <m:t> </m:t>
                    </m:r>
                    <m:r>
                      <m:rPr>
                        <m:sty m:val="p"/>
                      </m:rPr>
                      <a:rPr lang="en-GB" b="0" i="0" smtClean="0">
                        <a:latin typeface="Cambria Math" panose="02040503050406030204" pitchFamily="18" charset="0"/>
                      </a:rPr>
                      <m:t>with</m:t>
                    </m:r>
                    <m:r>
                      <a:rPr lang="en-GB" b="0" i="1" smtClean="0">
                        <a:latin typeface="Cambria Math" panose="02040503050406030204" pitchFamily="18" charset="0"/>
                      </a:rPr>
                      <m:t> </m:t>
                    </m:r>
                    <m:r>
                      <a:rPr lang="en-GB" b="0" i="1" smtClean="0">
                        <a:latin typeface="Cambria Math" panose="02040503050406030204" pitchFamily="18" charset="0"/>
                      </a:rPr>
                      <m:t>𝑏</m:t>
                    </m:r>
                  </m:oMath>
                </a14:m>
                <a:endParaRPr lang="en-GB" b="0" dirty="0"/>
              </a:p>
              <a:p>
                <a:pPr lvl="2" fontAlgn="base"/>
                <a:r>
                  <a:rPr lang="en-GB" dirty="0"/>
                  <a:t>0x05 (00000101) for the main net (Bitcoin)</a:t>
                </a:r>
              </a:p>
              <a:p>
                <a:pPr lvl="2" fontAlgn="base"/>
                <a:r>
                  <a:rPr lang="en-GB" dirty="0"/>
                  <a:t>0xc4 (11000100) for the net test</a:t>
                </a:r>
              </a:p>
              <a:p>
                <a:pPr marL="914400" lvl="1" indent="-457200" fontAlgn="base">
                  <a:buFont typeface="+mj-lt"/>
                  <a:buAutoNum type="arabicPeriod" startAt="3"/>
                </a:pPr>
                <a:r>
                  <a:rPr lang="en-GB" dirty="0"/>
                  <a:t>Calculate the hash SHA256 of hash SHA256 of </a:t>
                </a:r>
                <a14:m>
                  <m:oMath xmlns:m="http://schemas.openxmlformats.org/officeDocument/2006/math">
                    <m:r>
                      <a:rPr lang="en-GB" i="1">
                        <a:latin typeface="Cambria Math" panose="02040503050406030204" pitchFamily="18" charset="0"/>
                      </a:rPr>
                      <m:t>h𝑎</m:t>
                    </m:r>
                  </m:oMath>
                </a14:m>
                <a:r>
                  <a:rPr lang="en-GB" dirty="0"/>
                  <a:t>: </a:t>
                </a:r>
              </a:p>
              <a:p>
                <a:pPr marL="457200" lvl="1" indent="0" fontAlgn="base">
                  <a:buNone/>
                </a:pPr>
                <a:r>
                  <a:rPr lang="en-GB" dirty="0"/>
                  <a:t>		</a:t>
                </a:r>
                <a14:m>
                  <m:oMath xmlns:m="http://schemas.openxmlformats.org/officeDocument/2006/math">
                    <m:r>
                      <a:rPr lang="it-IT" b="0" i="1" smtClean="0">
                        <a:latin typeface="Cambria Math" panose="02040503050406030204" pitchFamily="18" charset="0"/>
                      </a:rPr>
                      <m:t>hh</m:t>
                    </m:r>
                    <m:r>
                      <a:rPr lang="it-IT" b="0" i="1" smtClean="0">
                        <a:latin typeface="Cambria Math" panose="02040503050406030204" pitchFamily="18" charset="0"/>
                      </a:rPr>
                      <m:t> ≔</m:t>
                    </m:r>
                    <m:r>
                      <a:rPr lang="it-IT" b="0" i="1" smtClean="0">
                        <a:latin typeface="Cambria Math" panose="02040503050406030204" pitchFamily="18" charset="0"/>
                      </a:rPr>
                      <m:t>𝑆𝐻𝐴</m:t>
                    </m:r>
                    <m:r>
                      <a:rPr lang="it-IT" b="0" i="1" smtClean="0">
                        <a:latin typeface="Cambria Math" panose="02040503050406030204" pitchFamily="18" charset="0"/>
                      </a:rPr>
                      <m:t>256</m:t>
                    </m:r>
                    <m:d>
                      <m:dPr>
                        <m:ctrlPr>
                          <a:rPr lang="it-IT" b="0" i="1" smtClean="0">
                            <a:latin typeface="Cambria Math" panose="02040503050406030204" pitchFamily="18" charset="0"/>
                          </a:rPr>
                        </m:ctrlPr>
                      </m:dPr>
                      <m:e>
                        <m:r>
                          <a:rPr lang="it-IT" b="0" i="1" smtClean="0">
                            <a:latin typeface="Cambria Math" panose="02040503050406030204" pitchFamily="18" charset="0"/>
                          </a:rPr>
                          <m:t>𝑆𝐻𝐴</m:t>
                        </m:r>
                        <m:r>
                          <a:rPr lang="it-IT" b="0" i="1" smtClean="0">
                            <a:latin typeface="Cambria Math" panose="02040503050406030204" pitchFamily="18" charset="0"/>
                          </a:rPr>
                          <m:t>256</m:t>
                        </m:r>
                        <m:d>
                          <m:dPr>
                            <m:ctrlPr>
                              <a:rPr lang="it-IT" b="0" i="1" smtClean="0">
                                <a:latin typeface="Cambria Math" panose="02040503050406030204" pitchFamily="18" charset="0"/>
                              </a:rPr>
                            </m:ctrlPr>
                          </m:dPr>
                          <m:e>
                            <m:r>
                              <a:rPr lang="it-IT" b="0" i="1" smtClean="0">
                                <a:latin typeface="Cambria Math" panose="02040503050406030204" pitchFamily="18" charset="0"/>
                              </a:rPr>
                              <m:t>h𝑎</m:t>
                            </m:r>
                          </m:e>
                        </m:d>
                      </m:e>
                    </m:d>
                  </m:oMath>
                </a14:m>
                <a:endParaRPr lang="en-GB" dirty="0"/>
              </a:p>
              <a:p>
                <a:pPr marL="914400" lvl="1" indent="-457200" fontAlgn="base">
                  <a:buFont typeface="+mj-lt"/>
                  <a:buAutoNum type="arabicPeriod" startAt="3"/>
                </a:pPr>
                <a:r>
                  <a:rPr lang="en-GB" dirty="0"/>
                  <a:t>Extract the first 4 bytes of </a:t>
                </a:r>
                <a14:m>
                  <m:oMath xmlns:m="http://schemas.openxmlformats.org/officeDocument/2006/math">
                    <m:r>
                      <a:rPr lang="it-IT" i="1">
                        <a:latin typeface="Cambria Math" panose="02040503050406030204" pitchFamily="18" charset="0"/>
                      </a:rPr>
                      <m:t>hh</m:t>
                    </m:r>
                  </m:oMath>
                </a14:m>
                <a:r>
                  <a:rPr lang="en-GB" dirty="0"/>
                  <a:t>, to be used as checksum (cs): </a:t>
                </a:r>
              </a:p>
              <a:p>
                <a:pPr marL="457200" lvl="1" indent="0" fontAlgn="base">
                  <a:buNone/>
                </a:pPr>
                <a:r>
                  <a:rPr lang="en-GB" dirty="0"/>
                  <a:t>		</a:t>
                </a:r>
                <a14:m>
                  <m:oMath xmlns:m="http://schemas.openxmlformats.org/officeDocument/2006/math">
                    <m:r>
                      <a:rPr lang="it-IT" b="0" i="1" smtClean="0">
                        <a:latin typeface="Cambria Math" panose="02040503050406030204" pitchFamily="18" charset="0"/>
                      </a:rPr>
                      <m:t>𝑐𝑠</m:t>
                    </m:r>
                    <m:r>
                      <a:rPr lang="it-IT" b="0" i="1" smtClean="0">
                        <a:latin typeface="Cambria Math" panose="02040503050406030204" pitchFamily="18" charset="0"/>
                      </a:rPr>
                      <m:t> ≔</m:t>
                    </m:r>
                    <m:r>
                      <a:rPr lang="it-IT" b="0" i="1" smtClean="0">
                        <a:latin typeface="Cambria Math" panose="02040503050406030204" pitchFamily="18" charset="0"/>
                      </a:rPr>
                      <m:t>𝐹𝑖𝑟𝑠𝑡</m:t>
                    </m:r>
                    <m:r>
                      <a:rPr lang="it-IT" b="0" i="1" smtClean="0">
                        <a:latin typeface="Cambria Math" panose="02040503050406030204" pitchFamily="18" charset="0"/>
                      </a:rPr>
                      <m:t>4</m:t>
                    </m:r>
                    <m:r>
                      <a:rPr lang="it-IT" b="0" i="1" smtClean="0">
                        <a:latin typeface="Cambria Math" panose="02040503050406030204" pitchFamily="18" charset="0"/>
                      </a:rPr>
                      <m:t>𝐵𝑦𝑡𝑒𝑠</m:t>
                    </m:r>
                    <m:d>
                      <m:dPr>
                        <m:ctrlPr>
                          <a:rPr lang="it-IT" b="0" i="1" smtClean="0">
                            <a:latin typeface="Cambria Math" panose="02040503050406030204" pitchFamily="18" charset="0"/>
                          </a:rPr>
                        </m:ctrlPr>
                      </m:dPr>
                      <m:e>
                        <m:r>
                          <a:rPr lang="it-IT" b="0" i="1" smtClean="0">
                            <a:latin typeface="Cambria Math" panose="02040503050406030204" pitchFamily="18" charset="0"/>
                          </a:rPr>
                          <m:t>hh</m:t>
                        </m:r>
                      </m:e>
                    </m:d>
                  </m:oMath>
                </a14:m>
                <a:endParaRPr lang="en-GB" dirty="0"/>
              </a:p>
              <a:p>
                <a:pPr marL="914400" lvl="1" indent="-457200" fontAlgn="base">
                  <a:buFont typeface="+mj-lt"/>
                  <a:buAutoNum type="arabicPeriod" startAt="3"/>
                </a:pPr>
                <a:r>
                  <a:rPr lang="en-GB" dirty="0"/>
                  <a:t>Concatenate </a:t>
                </a:r>
                <a14:m>
                  <m:oMath xmlns:m="http://schemas.openxmlformats.org/officeDocument/2006/math">
                    <m:r>
                      <a:rPr lang="en-GB" i="1">
                        <a:latin typeface="Cambria Math" panose="02040503050406030204" pitchFamily="18" charset="0"/>
                      </a:rPr>
                      <m:t>𝑏</m:t>
                    </m:r>
                  </m:oMath>
                </a14:m>
                <a:r>
                  <a:rPr lang="en-GB" dirty="0"/>
                  <a:t>, </a:t>
                </a:r>
                <a14:m>
                  <m:oMath xmlns:m="http://schemas.openxmlformats.org/officeDocument/2006/math">
                    <m:r>
                      <a:rPr lang="en-GB" i="1">
                        <a:latin typeface="Cambria Math" panose="02040503050406030204" pitchFamily="18" charset="0"/>
                      </a:rPr>
                      <m:t>h𝑎𝑠h</m:t>
                    </m:r>
                  </m:oMath>
                </a14:m>
                <a:r>
                  <a:rPr lang="en-GB" dirty="0"/>
                  <a:t> and </a:t>
                </a:r>
                <a14:m>
                  <m:oMath xmlns:m="http://schemas.openxmlformats.org/officeDocument/2006/math">
                    <m:r>
                      <a:rPr lang="it-IT" i="1">
                        <a:latin typeface="Cambria Math" panose="02040503050406030204" pitchFamily="18" charset="0"/>
                      </a:rPr>
                      <m:t>𝑐𝑠</m:t>
                    </m:r>
                  </m:oMath>
                </a14:m>
                <a:r>
                  <a:rPr lang="en-GB" dirty="0"/>
                  <a:t> (8 + 160 + 32 = 200 bits) :</a:t>
                </a:r>
                <a:br>
                  <a:rPr lang="en-GB" dirty="0"/>
                </a:br>
                <a:r>
                  <a:rPr lang="en-GB" dirty="0"/>
                  <a:t>	</a:t>
                </a:r>
                <a14:m>
                  <m:oMath xmlns:m="http://schemas.openxmlformats.org/officeDocument/2006/math">
                    <m:r>
                      <a:rPr lang="it-IT" b="1" i="1" smtClean="0">
                        <a:latin typeface="Cambria Math" panose="02040503050406030204" pitchFamily="18" charset="0"/>
                      </a:rPr>
                      <m:t>𝑨</m:t>
                    </m:r>
                    <m:r>
                      <a:rPr lang="it-IT" b="0" i="1" smtClean="0">
                        <a:latin typeface="Cambria Math" panose="02040503050406030204" pitchFamily="18" charset="0"/>
                      </a:rPr>
                      <m:t>≔</m:t>
                    </m:r>
                    <m:r>
                      <a:rPr lang="it-IT" b="0" i="1" smtClean="0">
                        <a:latin typeface="Cambria Math" panose="02040503050406030204" pitchFamily="18" charset="0"/>
                      </a:rPr>
                      <m:t>𝐵𝐴𝑆𝐸</m:t>
                    </m:r>
                    <m:r>
                      <a:rPr lang="it-IT" b="0" i="1" smtClean="0">
                        <a:latin typeface="Cambria Math" panose="02040503050406030204" pitchFamily="18" charset="0"/>
                      </a:rPr>
                      <m:t>58</m:t>
                    </m:r>
                    <m:d>
                      <m:dPr>
                        <m:ctrlPr>
                          <a:rPr lang="it-IT" b="0" i="1" smtClean="0">
                            <a:latin typeface="Cambria Math" panose="02040503050406030204" pitchFamily="18" charset="0"/>
                          </a:rPr>
                        </m:ctrlPr>
                      </m:dPr>
                      <m:e>
                        <m:r>
                          <a:rPr lang="it-IT" b="0" i="1" smtClean="0">
                            <a:latin typeface="Cambria Math" panose="02040503050406030204" pitchFamily="18" charset="0"/>
                          </a:rPr>
                          <m:t>𝑏</m:t>
                        </m:r>
                        <m:r>
                          <a:rPr lang="it-IT" b="0" i="1" smtClean="0">
                            <a:latin typeface="Cambria Math" panose="02040503050406030204" pitchFamily="18" charset="0"/>
                          </a:rPr>
                          <m:t>.</m:t>
                        </m:r>
                        <m:r>
                          <a:rPr lang="it-IT" b="0" i="1" smtClean="0">
                            <a:latin typeface="Cambria Math" panose="02040503050406030204" pitchFamily="18" charset="0"/>
                          </a:rPr>
                          <m:t>h𝑎𝑠h</m:t>
                        </m:r>
                        <m:r>
                          <a:rPr lang="it-IT" b="0" i="1" smtClean="0">
                            <a:latin typeface="Cambria Math" panose="02040503050406030204" pitchFamily="18" charset="0"/>
                          </a:rPr>
                          <m:t>.</m:t>
                        </m:r>
                        <m:r>
                          <a:rPr lang="it-IT" b="0" i="1" smtClean="0">
                            <a:latin typeface="Cambria Math" panose="02040503050406030204" pitchFamily="18" charset="0"/>
                          </a:rPr>
                          <m:t>𝑐𝑠</m:t>
                        </m:r>
                      </m:e>
                    </m:d>
                  </m:oMath>
                </a14:m>
                <a:endParaRPr lang="en-GB" dirty="0"/>
              </a:p>
            </p:txBody>
          </p:sp>
        </mc:Choice>
        <mc:Fallback xmlns="">
          <p:sp>
            <p:nvSpPr>
              <p:cNvPr id="8" name="Content Placeholder 7">
                <a:extLst>
                  <a:ext uri="{FF2B5EF4-FFF2-40B4-BE49-F238E27FC236}">
                    <a16:creationId xmlns:a16="http://schemas.microsoft.com/office/drawing/2014/main" id="{1966605D-6D7A-4A7F-A2A4-10ACED7AFF4A}"/>
                  </a:ext>
                </a:extLst>
              </p:cNvPr>
              <p:cNvSpPr>
                <a:spLocks noGrp="1" noRot="1" noChangeAspect="1" noMove="1" noResize="1" noEditPoints="1" noAdjustHandles="1" noChangeArrowheads="1" noChangeShapeType="1" noTextEdit="1"/>
              </p:cNvSpPr>
              <p:nvPr>
                <p:ph idx="1"/>
              </p:nvPr>
            </p:nvSpPr>
            <p:spPr>
              <a:xfrm>
                <a:off x="838200" y="1651489"/>
                <a:ext cx="10884107" cy="4830145"/>
              </a:xfrm>
              <a:blipFill>
                <a:blip r:embed="rId3"/>
                <a:stretch>
                  <a:fillRect l="-1049" t="-2887"/>
                </a:stretch>
              </a:blipFill>
            </p:spPr>
            <p:txBody>
              <a:bodyPr/>
              <a:lstStyle/>
              <a:p>
                <a:r>
                  <a:rPr lang="en-GB">
                    <a:noFill/>
                  </a:rPr>
                  <a:t> </a:t>
                </a:r>
              </a:p>
            </p:txBody>
          </p:sp>
        </mc:Fallback>
      </mc:AlternateContent>
    </p:spTree>
    <p:extLst>
      <p:ext uri="{BB962C8B-B14F-4D97-AF65-F5344CB8AC3E}">
        <p14:creationId xmlns:p14="http://schemas.microsoft.com/office/powerpoint/2010/main" val="3071197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String BASE58</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29</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It is generated by encoding a sequence of bits using the following 58 alphanumeric characters, as digits 0 to 57:</a:t>
            </a:r>
          </a:p>
          <a:p>
            <a:pPr marL="0" indent="0" algn="ctr" fontAlgn="base">
              <a:buNone/>
            </a:pPr>
            <a:br>
              <a:rPr lang="en-GB" dirty="0"/>
            </a:br>
            <a:r>
              <a:rPr lang="en-GB" sz="2400" dirty="0"/>
              <a:t>"123456789ABCDEFGHJKLMNPQRSTUVWXYZabcdefghijkmnopqrstuvwxyz”</a:t>
            </a:r>
          </a:p>
          <a:p>
            <a:pPr marL="0" indent="0" algn="ctr" fontAlgn="base">
              <a:buNone/>
            </a:pPr>
            <a:endParaRPr lang="en-GB" sz="2400" dirty="0"/>
          </a:p>
          <a:p>
            <a:pPr fontAlgn="base"/>
            <a:r>
              <a:rPr lang="en-GB" dirty="0"/>
              <a:t>Missing "ambiguous" characters: "0,O,I,l»</a:t>
            </a:r>
          </a:p>
          <a:p>
            <a:pPr fontAlgn="base"/>
            <a:endParaRPr lang="en-GB" dirty="0"/>
          </a:p>
          <a:p>
            <a:pPr fontAlgn="base"/>
            <a:r>
              <a:rPr lang="en-GB" dirty="0"/>
              <a:t>Bitcoin addresses typically start with "1" (which corresponds to zero) or "3" (</a:t>
            </a:r>
            <a:r>
              <a:rPr lang="en-GB" dirty="0" err="1"/>
              <a:t>multisig</a:t>
            </a:r>
            <a:r>
              <a:rPr lang="en-GB" dirty="0"/>
              <a:t> address, which requires multiple private keys to be unlocked)</a:t>
            </a:r>
          </a:p>
        </p:txBody>
      </p:sp>
    </p:spTree>
    <p:extLst>
      <p:ext uri="{BB962C8B-B14F-4D97-AF65-F5344CB8AC3E}">
        <p14:creationId xmlns:p14="http://schemas.microsoft.com/office/powerpoint/2010/main" val="7488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b="1" dirty="0">
                <a:latin typeface="Verdana" panose="020B0604030504040204" pitchFamily="34" charset="0"/>
                <a:ea typeface="Verdana" panose="020B0604030504040204" pitchFamily="34" charset="0"/>
                <a:cs typeface="Verdana" panose="020B0604030504040204" pitchFamily="34" charset="0"/>
              </a:rPr>
              <a:t>Content Structure</a:t>
            </a:r>
          </a:p>
        </p:txBody>
      </p:sp>
      <p:sp>
        <p:nvSpPr>
          <p:cNvPr id="2" name="Segnaposto contenuto 1">
            <a:extLst>
              <a:ext uri="{FF2B5EF4-FFF2-40B4-BE49-F238E27FC236}">
                <a16:creationId xmlns:a16="http://schemas.microsoft.com/office/drawing/2014/main" id="{D140DCD3-09EC-9148-8F01-F4AE5E20E4DC}"/>
              </a:ext>
            </a:extLst>
          </p:cNvPr>
          <p:cNvSpPr>
            <a:spLocks noGrp="1"/>
          </p:cNvSpPr>
          <p:nvPr>
            <p:ph idx="1"/>
          </p:nvPr>
        </p:nvSpPr>
        <p:spPr>
          <a:xfrm>
            <a:off x="838200" y="1877339"/>
            <a:ext cx="10515600" cy="4431386"/>
          </a:xfrm>
        </p:spPr>
        <p:txBody>
          <a:bodyPr>
            <a:normAutofit/>
          </a:bodyPr>
          <a:lstStyle/>
          <a:p>
            <a:r>
              <a:rPr lang="en-GB" dirty="0"/>
              <a:t>What is the blockchain?</a:t>
            </a:r>
          </a:p>
          <a:p>
            <a:r>
              <a:rPr lang="en-GB" dirty="0"/>
              <a:t>How does it function?</a:t>
            </a:r>
          </a:p>
          <a:p>
            <a:r>
              <a:rPr lang="en-GB" dirty="0"/>
              <a:t>Which are the basis of the blockchain?</a:t>
            </a:r>
          </a:p>
          <a:p>
            <a:r>
              <a:rPr lang="en-GB" dirty="0"/>
              <a:t>Bitcoin</a:t>
            </a:r>
          </a:p>
          <a:p>
            <a:r>
              <a:rPr lang="en-GB" dirty="0"/>
              <a:t>Consensus Algorithms</a:t>
            </a:r>
          </a:p>
          <a:p>
            <a:r>
              <a:rPr lang="en-GB" dirty="0"/>
              <a:t>Possible attacks on blockchain technology</a:t>
            </a:r>
          </a:p>
          <a:p>
            <a:endParaRPr lang="en-GB" dirty="0"/>
          </a:p>
          <a:p>
            <a:endParaRPr lang="en-GB" dirty="0"/>
          </a:p>
          <a:p>
            <a:endParaRPr lang="en-GB" dirty="0"/>
          </a:p>
          <a:p>
            <a:endParaRPr lang="en-GB" dirty="0"/>
          </a:p>
          <a:p>
            <a:endParaRPr lang="en-GB" dirty="0"/>
          </a:p>
          <a:p>
            <a:endParaRPr lang="en-GB" dirty="0"/>
          </a:p>
          <a:p>
            <a:endParaRPr lang="en-GB" dirty="0"/>
          </a:p>
          <a:p>
            <a:endParaRPr lang="de-DE" dirty="0" err="1"/>
          </a:p>
        </p:txBody>
      </p:sp>
      <p:sp>
        <p:nvSpPr>
          <p:cNvPr id="5" name="Foliennummernplatzhalter 4">
            <a:extLst>
              <a:ext uri="{FF2B5EF4-FFF2-40B4-BE49-F238E27FC236}">
                <a16:creationId xmlns:a16="http://schemas.microsoft.com/office/drawing/2014/main" id="{D28B937B-340B-4D03-8C82-BB3367194B2A}"/>
              </a:ext>
            </a:extLst>
          </p:cNvPr>
          <p:cNvSpPr>
            <a:spLocks noGrp="1"/>
          </p:cNvSpPr>
          <p:nvPr>
            <p:ph type="sldNum" sz="quarter" idx="12"/>
          </p:nvPr>
        </p:nvSpPr>
        <p:spPr>
          <a:xfrm>
            <a:off x="5702200" y="6356350"/>
            <a:ext cx="787600" cy="365125"/>
          </a:xfrm>
        </p:spPr>
        <p:txBody>
          <a:bodyPr anchor="ctr"/>
          <a:lstStyle/>
          <a:p>
            <a:pPr algn="ctr"/>
            <a:fld id="{B14DC977-BC50-43F6-B379-4F14C4286E89}" type="slidenum">
              <a:rPr lang="en-US" smtClean="0"/>
              <a:pPr algn="ctr"/>
              <a:t>3</a:t>
            </a:fld>
            <a:endParaRPr lang="en-US" dirty="0"/>
          </a:p>
        </p:txBody>
      </p:sp>
    </p:spTree>
    <p:extLst>
      <p:ext uri="{BB962C8B-B14F-4D97-AF65-F5344CB8AC3E}">
        <p14:creationId xmlns:p14="http://schemas.microsoft.com/office/powerpoint/2010/main" val="3214805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 address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30</a:t>
            </a:fld>
            <a:endParaRPr lang="en-US" dirty="0"/>
          </a:p>
        </p:txBody>
      </p:sp>
      <p:pic>
        <p:nvPicPr>
          <p:cNvPr id="5" name="image14.jpeg">
            <a:extLst>
              <a:ext uri="{FF2B5EF4-FFF2-40B4-BE49-F238E27FC236}">
                <a16:creationId xmlns:a16="http://schemas.microsoft.com/office/drawing/2014/main" id="{F31387EA-0475-7C4F-B5B4-2B91273330C7}"/>
              </a:ext>
            </a:extLst>
          </p:cNvPr>
          <p:cNvPicPr/>
          <p:nvPr/>
        </p:nvPicPr>
        <p:blipFill rotWithShape="1">
          <a:blip r:embed="rId3" cstate="print"/>
          <a:srcRect t="12892"/>
          <a:stretch/>
        </p:blipFill>
        <p:spPr>
          <a:xfrm>
            <a:off x="3263348" y="1709530"/>
            <a:ext cx="7177447" cy="4978381"/>
          </a:xfrm>
          <a:prstGeom prst="rect">
            <a:avLst/>
          </a:prstGeom>
        </p:spPr>
      </p:pic>
      <p:sp>
        <p:nvSpPr>
          <p:cNvPr id="7" name="Rettangolo 6">
            <a:extLst>
              <a:ext uri="{FF2B5EF4-FFF2-40B4-BE49-F238E27FC236}">
                <a16:creationId xmlns:a16="http://schemas.microsoft.com/office/drawing/2014/main" id="{8878233C-B70F-3E41-8FDA-6CB26BA799CD}"/>
              </a:ext>
            </a:extLst>
          </p:cNvPr>
          <p:cNvSpPr/>
          <p:nvPr/>
        </p:nvSpPr>
        <p:spPr>
          <a:xfrm>
            <a:off x="1562179" y="3059668"/>
            <a:ext cx="1269899" cy="461665"/>
          </a:xfrm>
          <a:prstGeom prst="rect">
            <a:avLst/>
          </a:prstGeom>
        </p:spPr>
        <p:txBody>
          <a:bodyPr wrap="none">
            <a:spAutoFit/>
          </a:bodyPr>
          <a:lstStyle/>
          <a:p>
            <a:pPr fontAlgn="base"/>
            <a:r>
              <a:rPr lang="en-GB" sz="2400" b="1" dirty="0"/>
              <a:t>Example</a:t>
            </a:r>
            <a:endParaRPr lang="en-GB" b="1" dirty="0"/>
          </a:p>
        </p:txBody>
      </p:sp>
    </p:spTree>
    <p:extLst>
      <p:ext uri="{BB962C8B-B14F-4D97-AF65-F5344CB8AC3E}">
        <p14:creationId xmlns:p14="http://schemas.microsoft.com/office/powerpoint/2010/main" val="1853567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 address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31</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The "paranoid" procedure of </a:t>
            </a:r>
            <a:r>
              <a:rPr lang="en-GB" b="1" i="1" dirty="0"/>
              <a:t>A </a:t>
            </a:r>
            <a:r>
              <a:rPr lang="en-GB" dirty="0"/>
              <a:t>from </a:t>
            </a:r>
            <a:r>
              <a:rPr lang="en-GB" i="1" dirty="0"/>
              <a:t>K</a:t>
            </a:r>
            <a:r>
              <a:rPr lang="en-GB" dirty="0"/>
              <a:t> with 4 successive hashing serves to:</a:t>
            </a:r>
          </a:p>
          <a:p>
            <a:pPr marL="971550" lvl="1" indent="-514350" fontAlgn="base">
              <a:buFont typeface="+mj-lt"/>
              <a:buAutoNum type="arabicPeriod"/>
            </a:pPr>
            <a:r>
              <a:rPr lang="en-GB" dirty="0"/>
              <a:t>prevent the </a:t>
            </a:r>
            <a:r>
              <a:rPr lang="en-GB" i="1" dirty="0"/>
              <a:t>K</a:t>
            </a:r>
            <a:r>
              <a:rPr lang="en-GB" dirty="0"/>
              <a:t> key from being made public because it could be attached to quantum computers in the future</a:t>
            </a:r>
          </a:p>
          <a:p>
            <a:pPr marL="971550" lvl="1" indent="-514350" fontAlgn="base">
              <a:buFont typeface="+mj-lt"/>
              <a:buAutoNum type="arabicPeriod"/>
            </a:pPr>
            <a:r>
              <a:rPr lang="en-GB" dirty="0"/>
              <a:t>insert a "checksum" that checks if the address has been typed incorrectly: in this case, the wallet does not make payments to that address</a:t>
            </a:r>
          </a:p>
          <a:p>
            <a:pPr fontAlgn="base"/>
            <a:r>
              <a:rPr lang="en-GB" b="1" dirty="0"/>
              <a:t>Warning</a:t>
            </a:r>
            <a:r>
              <a:rPr lang="en-GB" dirty="0"/>
              <a:t>!! - When BTC associated with an address are spent, the public key </a:t>
            </a:r>
            <a:r>
              <a:rPr lang="en-GB" i="1" dirty="0"/>
              <a:t>K</a:t>
            </a:r>
            <a:r>
              <a:rPr lang="en-GB" dirty="0"/>
              <a:t> is made known in blockchain, and therefore it becomes more vulnerable</a:t>
            </a:r>
          </a:p>
          <a:p>
            <a:pPr fontAlgn="base"/>
            <a:r>
              <a:rPr lang="en-GB" dirty="0"/>
              <a:t>For this reason, some recommend changing address at each transaction</a:t>
            </a:r>
          </a:p>
        </p:txBody>
      </p:sp>
    </p:spTree>
    <p:extLst>
      <p:ext uri="{BB962C8B-B14F-4D97-AF65-F5344CB8AC3E}">
        <p14:creationId xmlns:p14="http://schemas.microsoft.com/office/powerpoint/2010/main" val="6868102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Why it is called Block Chain?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32</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The validated transactions are grouped in blocks (group of transaction, from few to 2000 transactions)</a:t>
            </a:r>
          </a:p>
          <a:p>
            <a:pPr fontAlgn="base"/>
            <a:r>
              <a:rPr lang="en-GB" dirty="0"/>
              <a:t>In Bitcoin network, approximately every 10 mins a new block is validated</a:t>
            </a:r>
          </a:p>
          <a:p>
            <a:pPr fontAlgn="base"/>
            <a:r>
              <a:rPr lang="en-GB" dirty="0"/>
              <a:t>Each block include the hash of the previous block, and therefore all the blocks are like a chain</a:t>
            </a:r>
          </a:p>
        </p:txBody>
      </p:sp>
      <p:pic>
        <p:nvPicPr>
          <p:cNvPr id="7" name="image15.jpeg">
            <a:extLst>
              <a:ext uri="{FF2B5EF4-FFF2-40B4-BE49-F238E27FC236}">
                <a16:creationId xmlns:a16="http://schemas.microsoft.com/office/drawing/2014/main" id="{EA6CC72D-8113-D344-8915-8F984C4BEE60}"/>
              </a:ext>
            </a:extLst>
          </p:cNvPr>
          <p:cNvPicPr/>
          <p:nvPr/>
        </p:nvPicPr>
        <p:blipFill rotWithShape="1">
          <a:blip r:embed="rId3" cstate="print"/>
          <a:srcRect l="18302" t="47373" r="19703" b="9612"/>
          <a:stretch/>
        </p:blipFill>
        <p:spPr>
          <a:xfrm>
            <a:off x="5937732" y="3779162"/>
            <a:ext cx="4691270" cy="2604417"/>
          </a:xfrm>
          <a:prstGeom prst="rect">
            <a:avLst/>
          </a:prstGeom>
        </p:spPr>
      </p:pic>
    </p:spTree>
    <p:extLst>
      <p:ext uri="{BB962C8B-B14F-4D97-AF65-F5344CB8AC3E}">
        <p14:creationId xmlns:p14="http://schemas.microsoft.com/office/powerpoint/2010/main" val="8732062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Bitcoin transaction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33</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All requests for money transfer, "signed" through private keys, are sent to the P2P network</a:t>
            </a:r>
          </a:p>
          <a:p>
            <a:pPr fontAlgn="base"/>
            <a:r>
              <a:rPr lang="en-GB" dirty="0"/>
              <a:t>Each transaction (money transfer) is verified to be accepted:</a:t>
            </a:r>
          </a:p>
          <a:p>
            <a:pPr marL="914400" lvl="1" indent="-457200" fontAlgn="base">
              <a:buFont typeface="+mj-lt"/>
              <a:buAutoNum type="arabicPeriod"/>
            </a:pPr>
            <a:r>
              <a:rPr lang="en-GB" dirty="0"/>
              <a:t>The original public address must correspond to existing currency and not already spent (UTXO, Unspent Transaction Output)</a:t>
            </a:r>
          </a:p>
          <a:p>
            <a:pPr marL="914400" lvl="1" indent="-457200" fontAlgn="base">
              <a:buFont typeface="+mj-lt"/>
              <a:buAutoNum type="arabicPeriod"/>
            </a:pPr>
            <a:r>
              <a:rPr lang="en-GB" dirty="0"/>
              <a:t>The transaction must be signed by the private key corresponding to the address</a:t>
            </a:r>
          </a:p>
          <a:p>
            <a:pPr marL="914400" lvl="1" indent="-457200" fontAlgn="base">
              <a:buFont typeface="+mj-lt"/>
              <a:buAutoNum type="arabicPeriod"/>
            </a:pPr>
            <a:r>
              <a:rPr lang="en-GB" dirty="0"/>
              <a:t>The destination address must be valid</a:t>
            </a:r>
          </a:p>
        </p:txBody>
      </p:sp>
    </p:spTree>
    <p:extLst>
      <p:ext uri="{BB962C8B-B14F-4D97-AF65-F5344CB8AC3E}">
        <p14:creationId xmlns:p14="http://schemas.microsoft.com/office/powerpoint/2010/main" val="12013940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problem of consensus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34</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lnSpcReduction="10000"/>
          </a:bodyPr>
          <a:lstStyle/>
          <a:p>
            <a:pPr fontAlgn="base"/>
            <a:r>
              <a:rPr lang="en-GB" dirty="0"/>
              <a:t>Each node can create and transmit transactions to the node network</a:t>
            </a:r>
          </a:p>
          <a:p>
            <a:pPr fontAlgn="base"/>
            <a:r>
              <a:rPr lang="en-GB" dirty="0"/>
              <a:t>Need someone to validate transactions, create new blocks and insert them into the blockchain</a:t>
            </a:r>
          </a:p>
          <a:p>
            <a:pPr fontAlgn="base"/>
            <a:r>
              <a:rPr lang="en-GB" b="1" dirty="0"/>
              <a:t>Miners</a:t>
            </a:r>
            <a:r>
              <a:rPr lang="en-GB" dirty="0"/>
              <a:t> do this, competing with each other to solve a cryptographic problem</a:t>
            </a:r>
          </a:p>
          <a:p>
            <a:pPr fontAlgn="base"/>
            <a:r>
              <a:rPr lang="en-GB" dirty="0"/>
              <a:t>The first to solve the problem communicates it to the network, which verifies and then accepts the validated block by inserting it in the Blockchain, which is updated in all nodes</a:t>
            </a:r>
          </a:p>
          <a:p>
            <a:pPr fontAlgn="base"/>
            <a:r>
              <a:rPr lang="en-GB" dirty="0"/>
              <a:t>Miner receives a reward in BTC</a:t>
            </a:r>
          </a:p>
          <a:p>
            <a:pPr fontAlgn="base"/>
            <a:r>
              <a:rPr lang="en-GB" dirty="0"/>
              <a:t>All miners begin to validate a new block</a:t>
            </a:r>
          </a:p>
          <a:p>
            <a:pPr fontAlgn="base"/>
            <a:r>
              <a:rPr lang="en-GB" dirty="0"/>
              <a:t>There are mechanisms to resolve conflicts and "collisions"</a:t>
            </a:r>
          </a:p>
        </p:txBody>
      </p:sp>
    </p:spTree>
    <p:extLst>
      <p:ext uri="{BB962C8B-B14F-4D97-AF65-F5344CB8AC3E}">
        <p14:creationId xmlns:p14="http://schemas.microsoft.com/office/powerpoint/2010/main" val="2174796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Peer-to-peer and game theory</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35</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One of Bitcoin’s basic ideas is that the system (the network) should be democratic and equal, as well as anonymous</a:t>
            </a:r>
          </a:p>
          <a:p>
            <a:pPr fontAlgn="base"/>
            <a:r>
              <a:rPr lang="en-GB" dirty="0"/>
              <a:t>This means that everyone must be able to connect and contribute to the management of the system</a:t>
            </a:r>
          </a:p>
          <a:p>
            <a:pPr marL="914400" lvl="1" indent="-457200" fontAlgn="base">
              <a:buFont typeface="+mj-lt"/>
              <a:buAutoNum type="arabicPeriod"/>
            </a:pPr>
            <a:r>
              <a:rPr lang="en-GB" dirty="0"/>
              <a:t>The alternative would be an invitation network, with only trusted (trustworthy) entities allowed to participate</a:t>
            </a:r>
          </a:p>
          <a:p>
            <a:pPr marL="914400" lvl="1" indent="-457200" fontAlgn="base">
              <a:buFont typeface="+mj-lt"/>
              <a:buAutoNum type="arabicPeriod"/>
            </a:pPr>
            <a:r>
              <a:rPr lang="en-GB" dirty="0"/>
              <a:t>There are blockchains of this type, called "Permissioned Blockchain”</a:t>
            </a:r>
          </a:p>
          <a:p>
            <a:pPr fontAlgn="base"/>
            <a:r>
              <a:rPr lang="en-GB" dirty="0"/>
              <a:t>The problem is that it cannot be excluded that some of the participants actually have bad intentions:</a:t>
            </a:r>
          </a:p>
          <a:p>
            <a:pPr marL="914400" lvl="1" indent="-457200" fontAlgn="base">
              <a:buFont typeface="+mj-lt"/>
              <a:buAutoNum type="arabicPeriod"/>
            </a:pPr>
            <a:r>
              <a:rPr lang="en-GB" dirty="0"/>
              <a:t>Trying to make unfair profits (cheating)</a:t>
            </a:r>
          </a:p>
          <a:p>
            <a:pPr marL="914400" lvl="1" indent="-457200" fontAlgn="base">
              <a:buFont typeface="+mj-lt"/>
              <a:buAutoNum type="arabicPeriod"/>
            </a:pPr>
            <a:r>
              <a:rPr lang="en-GB" dirty="0"/>
              <a:t>Destroy the system, or trust in it</a:t>
            </a:r>
          </a:p>
        </p:txBody>
      </p:sp>
    </p:spTree>
    <p:extLst>
      <p:ext uri="{BB962C8B-B14F-4D97-AF65-F5344CB8AC3E}">
        <p14:creationId xmlns:p14="http://schemas.microsoft.com/office/powerpoint/2010/main" val="27601360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Sybil attack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36</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If the system allows everyone to connect anonymously, an attacker can run a Sybil attack</a:t>
            </a:r>
          </a:p>
          <a:p>
            <a:pPr marL="914400" lvl="1" indent="-457200" fontAlgn="base">
              <a:buFont typeface="+mj-lt"/>
              <a:buAutoNum type="arabicPeriod"/>
            </a:pPr>
            <a:r>
              <a:rPr lang="en-GB" dirty="0"/>
              <a:t>Create several entities</a:t>
            </a:r>
          </a:p>
          <a:p>
            <a:pPr marL="914400" lvl="1" indent="-457200" fontAlgn="base">
              <a:buFont typeface="+mj-lt"/>
              <a:buAutoNum type="arabicPeriod"/>
            </a:pPr>
            <a:r>
              <a:rPr lang="en-GB" dirty="0"/>
              <a:t>Connect each entity to the network and take control of it</a:t>
            </a:r>
          </a:p>
          <a:p>
            <a:pPr fontAlgn="base"/>
            <a:r>
              <a:rPr lang="en-GB" dirty="0"/>
              <a:t>The solution for Bitcoin network (and also for others) is to impose a real cost (meaning hardware and energy) to each participant. In this way:</a:t>
            </a:r>
          </a:p>
          <a:p>
            <a:pPr marL="914400" lvl="1" indent="-457200" fontAlgn="base">
              <a:buFont typeface="+mj-lt"/>
              <a:buAutoNum type="arabicPeriod"/>
            </a:pPr>
            <a:r>
              <a:rPr lang="en-GB" dirty="0"/>
              <a:t>A single entity can support a limited cost</a:t>
            </a:r>
          </a:p>
          <a:p>
            <a:pPr marL="914400" lvl="1" indent="-457200" fontAlgn="base">
              <a:buFont typeface="+mj-lt"/>
              <a:buAutoNum type="arabicPeriod"/>
            </a:pPr>
            <a:r>
              <a:rPr lang="en-GB" dirty="0"/>
              <a:t>An attack such as the Sybil attack would cost lot of energy, </a:t>
            </a:r>
          </a:p>
          <a:p>
            <a:pPr marL="457200" lvl="1" indent="0" fontAlgn="base">
              <a:buNone/>
            </a:pPr>
            <a:r>
              <a:rPr lang="en-GB" dirty="0"/>
              <a:t>	both in energy and hardware</a:t>
            </a:r>
          </a:p>
        </p:txBody>
      </p:sp>
      <p:pic>
        <p:nvPicPr>
          <p:cNvPr id="5" name="image16.jpeg">
            <a:extLst>
              <a:ext uri="{FF2B5EF4-FFF2-40B4-BE49-F238E27FC236}">
                <a16:creationId xmlns:a16="http://schemas.microsoft.com/office/drawing/2014/main" id="{45B654BE-9E27-4646-A68F-E39965B2A834}"/>
              </a:ext>
            </a:extLst>
          </p:cNvPr>
          <p:cNvPicPr/>
          <p:nvPr/>
        </p:nvPicPr>
        <p:blipFill rotWithShape="1">
          <a:blip r:embed="rId3" cstate="print"/>
          <a:srcRect l="74581" t="1603" b="70039"/>
          <a:stretch/>
        </p:blipFill>
        <p:spPr>
          <a:xfrm>
            <a:off x="9147493" y="4779598"/>
            <a:ext cx="2206307" cy="1908313"/>
          </a:xfrm>
          <a:prstGeom prst="rect">
            <a:avLst/>
          </a:prstGeom>
        </p:spPr>
      </p:pic>
    </p:spTree>
    <p:extLst>
      <p:ext uri="{BB962C8B-B14F-4D97-AF65-F5344CB8AC3E}">
        <p14:creationId xmlns:p14="http://schemas.microsoft.com/office/powerpoint/2010/main" val="20193619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Proof-of-Work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37</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lnSpcReduction="10000"/>
          </a:bodyPr>
          <a:lstStyle/>
          <a:p>
            <a:pPr fontAlgn="base"/>
            <a:r>
              <a:rPr lang="en-GB" dirty="0"/>
              <a:t>The operation of the network in practice is equivalent to the control and recording of transactions</a:t>
            </a:r>
          </a:p>
          <a:p>
            <a:pPr fontAlgn="base"/>
            <a:r>
              <a:rPr lang="en-GB" dirty="0"/>
              <a:t>To perform this task it is not enough to check the validity of the transactions sent and gather them in a block</a:t>
            </a:r>
          </a:p>
          <a:p>
            <a:pPr fontAlgn="base"/>
            <a:r>
              <a:rPr lang="en-GB" dirty="0"/>
              <a:t>There is the need to demonstrate that the work has been done (Proof-of-Work, Pow)</a:t>
            </a:r>
          </a:p>
          <a:p>
            <a:pPr fontAlgn="base"/>
            <a:r>
              <a:rPr lang="en-GB" dirty="0"/>
              <a:t>This is achieved by forcing a complex mathematical problem to be solved:</a:t>
            </a:r>
          </a:p>
          <a:p>
            <a:pPr marL="914400" lvl="1" indent="-457200" fontAlgn="base">
              <a:buFont typeface="+mj-lt"/>
              <a:buAutoNum type="arabicPeriod"/>
            </a:pPr>
            <a:r>
              <a:rPr lang="en-GB" dirty="0"/>
              <a:t>Find a hash of the block of transactions to be validated below a given threshold</a:t>
            </a:r>
          </a:p>
          <a:p>
            <a:pPr marL="914400" lvl="1" indent="-457200" fontAlgn="base">
              <a:buFont typeface="+mj-lt"/>
              <a:buAutoNum type="arabicPeriod"/>
            </a:pPr>
            <a:r>
              <a:rPr lang="en-GB" dirty="0"/>
              <a:t>The threshold is configurable so that the calculation time to validate a block is high (about 10' in BTC)</a:t>
            </a:r>
          </a:p>
          <a:p>
            <a:pPr marL="914400" lvl="1" indent="-457200" fontAlgn="base">
              <a:buFont typeface="+mj-lt"/>
              <a:buAutoNum type="arabicPeriod"/>
            </a:pPr>
            <a:r>
              <a:rPr lang="en-GB" dirty="0"/>
              <a:t>This requires dedicated hardware and electricity</a:t>
            </a:r>
          </a:p>
        </p:txBody>
      </p:sp>
    </p:spTree>
    <p:extLst>
      <p:ext uri="{BB962C8B-B14F-4D97-AF65-F5344CB8AC3E}">
        <p14:creationId xmlns:p14="http://schemas.microsoft.com/office/powerpoint/2010/main" val="862651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Proof-of-Work and Miner</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38</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dirty="0"/>
              <a:t>Miners validate transactions in the BTC network</a:t>
            </a:r>
          </a:p>
          <a:p>
            <a:pPr fontAlgn="base"/>
            <a:r>
              <a:rPr lang="en-GB" dirty="0"/>
              <a:t>Their work is rewarded by the creation of new bitcoins, which go to wallet of the first miner that validates a block</a:t>
            </a:r>
          </a:p>
          <a:p>
            <a:pPr fontAlgn="base"/>
            <a:r>
              <a:rPr lang="en-GB" dirty="0"/>
              <a:t>Just by controlling 51% of the nodes you could alter the verification of transactions, so a Sybil Attack would be too expensive for anyone</a:t>
            </a:r>
          </a:p>
          <a:p>
            <a:pPr fontAlgn="base"/>
            <a:r>
              <a:rPr lang="en-GB" dirty="0"/>
              <a:t>Alternatives to BTC PoW:</a:t>
            </a:r>
          </a:p>
          <a:p>
            <a:pPr marL="914400" lvl="1" indent="-457200" fontAlgn="base">
              <a:buFont typeface="+mj-lt"/>
              <a:buAutoNum type="arabicPeriod"/>
            </a:pPr>
            <a:r>
              <a:rPr lang="en-GB" dirty="0"/>
              <a:t>PoW requires memory in addition to hash-power</a:t>
            </a:r>
          </a:p>
          <a:p>
            <a:pPr marL="914400" lvl="1" indent="-457200" fontAlgn="base">
              <a:buFont typeface="+mj-lt"/>
              <a:buAutoNum type="arabicPeriod"/>
            </a:pPr>
            <a:r>
              <a:rPr lang="en-GB" dirty="0"/>
              <a:t>Proof-of-Stake (PoS): the probability of validating a block is proportional to the BTC given as warranty by the miner</a:t>
            </a:r>
          </a:p>
          <a:p>
            <a:pPr marL="914400" lvl="1" indent="-457200" fontAlgn="base">
              <a:buFont typeface="+mj-lt"/>
              <a:buAutoNum type="arabicPeriod"/>
            </a:pPr>
            <a:r>
              <a:rPr lang="en-GB" dirty="0"/>
              <a:t>Invitation network (permissioned): only trusted entities are invited and a majority vote is held on transactions</a:t>
            </a:r>
          </a:p>
        </p:txBody>
      </p:sp>
    </p:spTree>
    <p:extLst>
      <p:ext uri="{BB962C8B-B14F-4D97-AF65-F5344CB8AC3E}">
        <p14:creationId xmlns:p14="http://schemas.microsoft.com/office/powerpoint/2010/main" val="21764950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compensation of miners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39</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a:bodyPr>
          <a:lstStyle/>
          <a:p>
            <a:pPr fontAlgn="base"/>
            <a:r>
              <a:rPr lang="en-GB" sz="3200" dirty="0"/>
              <a:t>The first miner to validate the current block, inserts it into the blockchain and earns a fixed amount of cryptocurrency, which is halved every four years (the last one was in May 2020).</a:t>
            </a:r>
          </a:p>
          <a:p>
            <a:pPr fontAlgn="base"/>
            <a:r>
              <a:rPr lang="en-GB" sz="3200" dirty="0"/>
              <a:t>All nodes accept the validated block, stop computing on it, and move to the next block</a:t>
            </a:r>
          </a:p>
          <a:p>
            <a:pPr fontAlgn="base"/>
            <a:r>
              <a:rPr lang="en-GB" sz="3200" dirty="0"/>
              <a:t>This solves three problems:</a:t>
            </a:r>
          </a:p>
          <a:p>
            <a:pPr marL="914400" lvl="1" indent="-457200" fontAlgn="base">
              <a:buFont typeface="+mj-lt"/>
              <a:buAutoNum type="arabicPeriod"/>
            </a:pPr>
            <a:r>
              <a:rPr lang="en-GB" sz="2800" dirty="0"/>
              <a:t>The Sybil attack</a:t>
            </a:r>
          </a:p>
          <a:p>
            <a:pPr marL="914400" lvl="1" indent="-457200" fontAlgn="base">
              <a:buFont typeface="+mj-lt"/>
              <a:buAutoNum type="arabicPeriod"/>
            </a:pPr>
            <a:r>
              <a:rPr lang="en-GB" sz="2800" dirty="0"/>
              <a:t>The remuneration of mining</a:t>
            </a:r>
          </a:p>
          <a:p>
            <a:pPr marL="914400" lvl="1" indent="-457200" fontAlgn="base">
              <a:buFont typeface="+mj-lt"/>
              <a:buAutoNum type="arabicPeriod"/>
            </a:pPr>
            <a:r>
              <a:rPr lang="en-GB" sz="2800" dirty="0"/>
              <a:t>The gradual introduction of a new currency</a:t>
            </a:r>
          </a:p>
        </p:txBody>
      </p:sp>
    </p:spTree>
    <p:extLst>
      <p:ext uri="{BB962C8B-B14F-4D97-AF65-F5344CB8AC3E}">
        <p14:creationId xmlns:p14="http://schemas.microsoft.com/office/powerpoint/2010/main" val="425296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p:txBody>
          <a:bodyPr/>
          <a:lstStyle/>
          <a:p>
            <a:r>
              <a:rPr lang="en-GB" dirty="0"/>
              <a:t>Blockchain</a:t>
            </a:r>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4</a:t>
            </a:fld>
            <a:endParaRPr lang="en-US" dirty="0"/>
          </a:p>
        </p:txBody>
      </p:sp>
      <p:sp>
        <p:nvSpPr>
          <p:cNvPr id="3" name="Rectangle 2">
            <a:extLst>
              <a:ext uri="{FF2B5EF4-FFF2-40B4-BE49-F238E27FC236}">
                <a16:creationId xmlns:a16="http://schemas.microsoft.com/office/drawing/2014/main" id="{6F5BE47B-8F04-459C-955B-5FCC7791E6A7}"/>
              </a:ext>
            </a:extLst>
          </p:cNvPr>
          <p:cNvSpPr/>
          <p:nvPr/>
        </p:nvSpPr>
        <p:spPr>
          <a:xfrm>
            <a:off x="874713" y="1738384"/>
            <a:ext cx="10693400" cy="4031873"/>
          </a:xfrm>
          <a:prstGeom prst="rect">
            <a:avLst/>
          </a:prstGeom>
        </p:spPr>
        <p:txBody>
          <a:bodyPr wrap="square">
            <a:spAutoFit/>
          </a:bodyPr>
          <a:lstStyle/>
          <a:p>
            <a:pPr marL="342900" indent="-342900">
              <a:buFont typeface="Arial" panose="020B0604020202020204" pitchFamily="34" charset="0"/>
              <a:buChar char="•"/>
            </a:pPr>
            <a:r>
              <a:rPr lang="en-GB" sz="3200" dirty="0"/>
              <a:t>One of the last novelty that came out of the ICT sector</a:t>
            </a:r>
          </a:p>
          <a:p>
            <a:pPr marL="342900" indent="-342900">
              <a:buFont typeface="Arial" panose="020B0604020202020204" pitchFamily="34" charset="0"/>
              <a:buChar char="•"/>
            </a:pPr>
            <a:r>
              <a:rPr lang="en-GB" sz="3200" dirty="0"/>
              <a:t>Due to Bitcoin, the interest in blockchain raised</a:t>
            </a:r>
          </a:p>
          <a:p>
            <a:pPr marL="342900" indent="-342900">
              <a:buFont typeface="Arial" panose="020B0604020202020204" pitchFamily="34" charset="0"/>
              <a:buChar char="•"/>
            </a:pPr>
            <a:r>
              <a:rPr lang="en-GB" sz="3200" dirty="0"/>
              <a:t>The last revolution of the ICT sector with potential near to the Internet in 90s</a:t>
            </a:r>
          </a:p>
          <a:p>
            <a:pPr marL="342900" indent="-342900">
              <a:buFont typeface="Arial" panose="020B0604020202020204" pitchFamily="34" charset="0"/>
              <a:buChar char="•"/>
            </a:pPr>
            <a:r>
              <a:rPr lang="en-GB" sz="3200" dirty="0"/>
              <a:t>Due to the bitcoin fluctuation in 2018 the interest on this technology went down</a:t>
            </a:r>
          </a:p>
          <a:p>
            <a:pPr marL="342900" indent="-342900">
              <a:buFont typeface="Arial" panose="020B0604020202020204" pitchFamily="34" charset="0"/>
              <a:buChar char="•"/>
            </a:pPr>
            <a:r>
              <a:rPr lang="en-GB" sz="3200" dirty="0"/>
              <a:t>However, thanks to the “halving” of bitcoin, Coronavirus etc, the interest is raising again</a:t>
            </a:r>
          </a:p>
        </p:txBody>
      </p:sp>
    </p:spTree>
    <p:extLst>
      <p:ext uri="{BB962C8B-B14F-4D97-AF65-F5344CB8AC3E}">
        <p14:creationId xmlns:p14="http://schemas.microsoft.com/office/powerpoint/2010/main" val="9747877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Consensus mechanism</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40</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4"/>
            <a:ext cx="10884107" cy="3592536"/>
          </a:xfrm>
        </p:spPr>
        <p:txBody>
          <a:bodyPr>
            <a:normAutofit/>
          </a:bodyPr>
          <a:lstStyle/>
          <a:p>
            <a:pPr fontAlgn="base"/>
            <a:r>
              <a:rPr lang="en-GB" dirty="0"/>
              <a:t> In a P2P network the mechanisms of consensus between nodes have the following characteristics:</a:t>
            </a:r>
          </a:p>
          <a:p>
            <a:pPr marL="914400" lvl="1" indent="-457200" fontAlgn="base">
              <a:buFont typeface="+mj-lt"/>
              <a:buAutoNum type="arabicPeriod"/>
            </a:pPr>
            <a:r>
              <a:rPr lang="en-GB" b="1" dirty="0"/>
              <a:t>Failure resistance</a:t>
            </a:r>
            <a:r>
              <a:rPr lang="en-GB" dirty="0"/>
              <a:t>: This feature is derived directly from the P2P approach</a:t>
            </a:r>
          </a:p>
          <a:p>
            <a:pPr marL="914400" lvl="1" indent="-457200" fontAlgn="base">
              <a:buFont typeface="+mj-lt"/>
              <a:buAutoNum type="arabicPeriod"/>
            </a:pPr>
            <a:endParaRPr lang="en-GB" dirty="0"/>
          </a:p>
          <a:p>
            <a:pPr marL="914400" lvl="1" indent="-457200" fontAlgn="base">
              <a:buFont typeface="+mj-lt"/>
              <a:buAutoNum type="arabicPeriod"/>
            </a:pPr>
            <a:r>
              <a:rPr lang="en-GB" b="1" dirty="0"/>
              <a:t>Resistance to external attacks</a:t>
            </a:r>
            <a:r>
              <a:rPr lang="en-GB" dirty="0"/>
              <a:t>: it is more difficult and more expensive to attack a network of many nodes than a system with a single point of attack</a:t>
            </a:r>
          </a:p>
          <a:p>
            <a:pPr marL="914400" lvl="1" indent="-457200" fontAlgn="base">
              <a:buFont typeface="+mj-lt"/>
              <a:buAutoNum type="arabicPeriod"/>
            </a:pPr>
            <a:endParaRPr lang="en-GB" dirty="0"/>
          </a:p>
          <a:p>
            <a:pPr marL="914400" lvl="1" indent="-457200" fontAlgn="base">
              <a:buFont typeface="+mj-lt"/>
              <a:buAutoNum type="arabicPeriod"/>
            </a:pPr>
            <a:r>
              <a:rPr lang="en-GB" b="1" dirty="0"/>
              <a:t>Resistance to collusion</a:t>
            </a:r>
            <a:r>
              <a:rPr lang="en-GB" dirty="0"/>
              <a:t>: systems with few actors can collude more easily than P2P systems with many nodes, which are unknown</a:t>
            </a:r>
            <a:endParaRPr lang="en-GB" sz="2800" dirty="0"/>
          </a:p>
        </p:txBody>
      </p:sp>
    </p:spTree>
    <p:extLst>
      <p:ext uri="{BB962C8B-B14F-4D97-AF65-F5344CB8AC3E}">
        <p14:creationId xmlns:p14="http://schemas.microsoft.com/office/powerpoint/2010/main" val="3763316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Consensus mechanism</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41</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914439"/>
          </a:xfrm>
        </p:spPr>
        <p:txBody>
          <a:bodyPr>
            <a:noAutofit/>
          </a:bodyPr>
          <a:lstStyle/>
          <a:p>
            <a:pPr fontAlgn="base"/>
            <a:r>
              <a:rPr lang="en-GB" sz="1800" dirty="0"/>
              <a:t>There are several possible ways to arrive at a consensus between nodes, regarding which information block to enter in the BC:</a:t>
            </a:r>
          </a:p>
          <a:p>
            <a:pPr marL="914400" lvl="1" indent="-457200" fontAlgn="base">
              <a:buFont typeface="+mj-lt"/>
              <a:buAutoNum type="arabicPeriod"/>
            </a:pPr>
            <a:r>
              <a:rPr lang="en-GB" sz="1800" dirty="0"/>
              <a:t>Proof of Work (Bitcoin: SHA-256)</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Proof of Work (Ethereum, Litecoin, ...)</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Proof of Stake</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Proof of Burn</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Byzantine fault tolerant (PBFT)</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Federated Byzantine Agreement (FBA)</a:t>
            </a:r>
          </a:p>
          <a:p>
            <a:pPr marL="914400" lvl="1" indent="-457200" fontAlgn="base">
              <a:buFont typeface="+mj-lt"/>
              <a:buAutoNum type="arabicPeriod"/>
            </a:pPr>
            <a:endParaRPr lang="en-GB" sz="1800" dirty="0"/>
          </a:p>
          <a:p>
            <a:pPr marL="914400" lvl="1" indent="-457200" fontAlgn="base">
              <a:buFont typeface="+mj-lt"/>
              <a:buAutoNum type="arabicPeriod"/>
            </a:pPr>
            <a:r>
              <a:rPr lang="en-GB" sz="1800" dirty="0"/>
              <a:t>Proof of Authority (Aura - Authority Round)</a:t>
            </a:r>
          </a:p>
        </p:txBody>
      </p:sp>
    </p:spTree>
    <p:extLst>
      <p:ext uri="{BB962C8B-B14F-4D97-AF65-F5344CB8AC3E}">
        <p14:creationId xmlns:p14="http://schemas.microsoft.com/office/powerpoint/2010/main" val="2036212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Consensus mechanism</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42</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765353"/>
          </a:xfrm>
        </p:spPr>
        <p:txBody>
          <a:bodyPr>
            <a:normAutofit fontScale="92500" lnSpcReduction="20000"/>
          </a:bodyPr>
          <a:lstStyle/>
          <a:p>
            <a:pPr marL="0" indent="0" fontAlgn="base">
              <a:buNone/>
            </a:pPr>
            <a:r>
              <a:rPr lang="en-GB" dirty="0"/>
              <a:t>The consensus mechanism should be characterised by:</a:t>
            </a:r>
          </a:p>
          <a:p>
            <a:pPr marL="514350" indent="-514350" fontAlgn="base">
              <a:buFont typeface="+mj-lt"/>
              <a:buAutoNum type="arabicPeriod"/>
            </a:pPr>
            <a:r>
              <a:rPr lang="en-GB" b="1" dirty="0"/>
              <a:t>Agreement Seeking</a:t>
            </a:r>
            <a:r>
              <a:rPr lang="en-GB" dirty="0"/>
              <a:t>: All honest participants must agree on the solution.</a:t>
            </a:r>
          </a:p>
          <a:p>
            <a:pPr marL="514350" indent="-514350" fontAlgn="base">
              <a:buFont typeface="+mj-lt"/>
              <a:buAutoNum type="arabicPeriod"/>
            </a:pPr>
            <a:endParaRPr lang="en-GB" b="1" dirty="0"/>
          </a:p>
          <a:p>
            <a:pPr marL="514350" indent="-514350" fontAlgn="base">
              <a:buFont typeface="+mj-lt"/>
              <a:buAutoNum type="arabicPeriod"/>
            </a:pPr>
            <a:r>
              <a:rPr lang="en-GB" b="1" dirty="0"/>
              <a:t>Collaborative</a:t>
            </a:r>
            <a:r>
              <a:rPr lang="en-GB" dirty="0"/>
              <a:t>: all participants work together on the outcome, placing the interest of the group before the individual interest.</a:t>
            </a:r>
          </a:p>
          <a:p>
            <a:pPr marL="514350" indent="-514350" fontAlgn="base">
              <a:buFont typeface="+mj-lt"/>
              <a:buAutoNum type="arabicPeriod"/>
            </a:pPr>
            <a:endParaRPr lang="en-GB" b="1" dirty="0"/>
          </a:p>
          <a:p>
            <a:pPr marL="514350" indent="-514350" fontAlgn="base">
              <a:buFont typeface="+mj-lt"/>
              <a:buAutoNum type="arabicPeriod"/>
            </a:pPr>
            <a:r>
              <a:rPr lang="en-GB" b="1" dirty="0"/>
              <a:t>Equality</a:t>
            </a:r>
            <a:r>
              <a:rPr lang="en-GB" dirty="0"/>
              <a:t>: all votes have the same weight.</a:t>
            </a:r>
          </a:p>
          <a:p>
            <a:pPr marL="514350" indent="-514350" fontAlgn="base">
              <a:buFont typeface="+mj-lt"/>
              <a:buAutoNum type="arabicPeriod"/>
            </a:pPr>
            <a:endParaRPr lang="en-GB" b="1" dirty="0"/>
          </a:p>
          <a:p>
            <a:pPr marL="514350" indent="-514350" fontAlgn="base">
              <a:buFont typeface="+mj-lt"/>
              <a:buAutoNum type="arabicPeriod"/>
            </a:pPr>
            <a:r>
              <a:rPr lang="en-GB" b="1" dirty="0"/>
              <a:t>Inclusive</a:t>
            </a:r>
            <a:r>
              <a:rPr lang="en-GB" dirty="0"/>
              <a:t>: As many participants as possible must be involved in the process.</a:t>
            </a:r>
          </a:p>
          <a:p>
            <a:pPr marL="514350" indent="-514350" fontAlgn="base">
              <a:buFont typeface="+mj-lt"/>
              <a:buAutoNum type="arabicPeriod"/>
            </a:pPr>
            <a:endParaRPr lang="en-GB" b="1" dirty="0"/>
          </a:p>
          <a:p>
            <a:pPr marL="514350" indent="-514350" fontAlgn="base">
              <a:buFont typeface="+mj-lt"/>
              <a:buAutoNum type="arabicPeriod"/>
            </a:pPr>
            <a:r>
              <a:rPr lang="en-GB" b="1" dirty="0"/>
              <a:t>Participation</a:t>
            </a:r>
            <a:r>
              <a:rPr lang="en-GB" dirty="0"/>
              <a:t>: everyone who intends to participate must be able to participate in the process of reaching consensus</a:t>
            </a:r>
            <a:endParaRPr lang="en-GB" sz="2800" dirty="0"/>
          </a:p>
        </p:txBody>
      </p:sp>
    </p:spTree>
    <p:extLst>
      <p:ext uri="{BB962C8B-B14F-4D97-AF65-F5344CB8AC3E}">
        <p14:creationId xmlns:p14="http://schemas.microsoft.com/office/powerpoint/2010/main" val="688635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Consensus mechanism</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43</a:t>
            </a:fld>
            <a:endParaRPr lang="en-US" dirty="0"/>
          </a:p>
        </p:txBody>
      </p:sp>
      <p:pic>
        <p:nvPicPr>
          <p:cNvPr id="3" name="Immagine 2">
            <a:extLst>
              <a:ext uri="{FF2B5EF4-FFF2-40B4-BE49-F238E27FC236}">
                <a16:creationId xmlns:a16="http://schemas.microsoft.com/office/drawing/2014/main" id="{CB35FCA9-EC8D-9746-83B4-1FC54B6D826F}"/>
              </a:ext>
            </a:extLst>
          </p:cNvPr>
          <p:cNvPicPr>
            <a:picLocks noChangeAspect="1"/>
          </p:cNvPicPr>
          <p:nvPr/>
        </p:nvPicPr>
        <p:blipFill rotWithShape="1">
          <a:blip r:embed="rId3"/>
          <a:srcRect l="4565" t="14987" r="1238" b="31032"/>
          <a:stretch/>
        </p:blipFill>
        <p:spPr>
          <a:xfrm>
            <a:off x="1580322" y="1800505"/>
            <a:ext cx="9309471" cy="4177749"/>
          </a:xfrm>
          <a:prstGeom prst="rect">
            <a:avLst/>
          </a:prstGeom>
        </p:spPr>
      </p:pic>
    </p:spTree>
    <p:extLst>
      <p:ext uri="{BB962C8B-B14F-4D97-AF65-F5344CB8AC3E}">
        <p14:creationId xmlns:p14="http://schemas.microsoft.com/office/powerpoint/2010/main" val="16785084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problem of Byzantine generals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44</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526813"/>
          </a:xfrm>
        </p:spPr>
        <p:txBody>
          <a:bodyPr>
            <a:normAutofit fontScale="92500"/>
          </a:bodyPr>
          <a:lstStyle/>
          <a:p>
            <a:pPr fontAlgn="base"/>
            <a:r>
              <a:rPr lang="en-GB" dirty="0"/>
              <a:t>The votes of the generals are transmitted by messengers, to find agreement on when to attack</a:t>
            </a:r>
          </a:p>
          <a:p>
            <a:pPr fontAlgn="base"/>
            <a:endParaRPr lang="en-GB" dirty="0"/>
          </a:p>
          <a:p>
            <a:pPr fontAlgn="base"/>
            <a:r>
              <a:rPr lang="en-GB" dirty="0"/>
              <a:t>Some betrayers generals send opportunistic messages, and try to replace the messengers, so that no agreement is reached</a:t>
            </a:r>
          </a:p>
          <a:p>
            <a:pPr lvl="1" fontAlgn="base">
              <a:buFont typeface="Courier New" panose="02070309020205020404" pitchFamily="49" charset="0"/>
              <a:buChar char="o"/>
            </a:pPr>
            <a:r>
              <a:rPr lang="en-GB" dirty="0"/>
              <a:t>or, better, so that some generals believe that the decision is to attack on a given day, and others that it is on another day, to cause a partial attack, and thus defeat</a:t>
            </a:r>
          </a:p>
          <a:p>
            <a:pPr fontAlgn="base"/>
            <a:endParaRPr lang="en-GB" dirty="0"/>
          </a:p>
          <a:p>
            <a:pPr fontAlgn="base"/>
            <a:r>
              <a:rPr lang="en-GB" dirty="0"/>
              <a:t>In computer science, the problem was first posed in 1982, to model the consensus of a set of computers in a network subject to unpredictable failures (which are equivalent to "betrayals")</a:t>
            </a:r>
            <a:endParaRPr lang="en-GB" sz="2800" dirty="0"/>
          </a:p>
        </p:txBody>
      </p:sp>
    </p:spTree>
    <p:extLst>
      <p:ext uri="{BB962C8B-B14F-4D97-AF65-F5344CB8AC3E}">
        <p14:creationId xmlns:p14="http://schemas.microsoft.com/office/powerpoint/2010/main" val="3269975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Consensus in Blockchain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45</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4"/>
            <a:ext cx="10884107" cy="4647582"/>
          </a:xfrm>
        </p:spPr>
        <p:txBody>
          <a:bodyPr>
            <a:normAutofit fontScale="92500" lnSpcReduction="20000"/>
          </a:bodyPr>
          <a:lstStyle/>
          <a:p>
            <a:pPr fontAlgn="base"/>
            <a:r>
              <a:rPr lang="en-GB" sz="2400" dirty="0"/>
              <a:t>In a blockchain, nodes must find consensus on which transactions to approve and/or which blocks to accept</a:t>
            </a:r>
          </a:p>
          <a:p>
            <a:pPr fontAlgn="base"/>
            <a:endParaRPr lang="en-GB" sz="2400" dirty="0"/>
          </a:p>
          <a:p>
            <a:pPr fontAlgn="base"/>
            <a:r>
              <a:rPr lang="en-GB" sz="2400" dirty="0"/>
              <a:t>Each node sends messages to the other nodes on a P2P network</a:t>
            </a:r>
          </a:p>
          <a:p>
            <a:pPr fontAlgn="base"/>
            <a:endParaRPr lang="en-GB" sz="2400" dirty="0"/>
          </a:p>
          <a:p>
            <a:pPr fontAlgn="base"/>
            <a:r>
              <a:rPr lang="en-GB" sz="2400" dirty="0"/>
              <a:t>”betrayers" nodes may exist that seek to alter the acceptance of transactions, to send false messages or to block incoming messages</a:t>
            </a:r>
          </a:p>
          <a:p>
            <a:pPr fontAlgn="base"/>
            <a:endParaRPr lang="en-GB" sz="2400" dirty="0"/>
          </a:p>
          <a:p>
            <a:pPr fontAlgn="base"/>
            <a:r>
              <a:rPr lang="en-GB" sz="2400" dirty="0"/>
              <a:t>Attention, however:</a:t>
            </a:r>
          </a:p>
          <a:p>
            <a:pPr lvl="1" fontAlgn="base">
              <a:buFont typeface="Courier New" panose="02070309020205020404" pitchFamily="49" charset="0"/>
              <a:buChar char="o"/>
            </a:pPr>
            <a:r>
              <a:rPr lang="en-GB" sz="1800" dirty="0"/>
              <a:t>no one can still spend money not his own, if he does not know the private key associated with the address with money</a:t>
            </a:r>
          </a:p>
          <a:p>
            <a:pPr fontAlgn="base"/>
            <a:endParaRPr lang="en-GB" sz="2400" dirty="0"/>
          </a:p>
          <a:p>
            <a:pPr fontAlgn="base"/>
            <a:r>
              <a:rPr lang="en-GB" sz="2400" dirty="0"/>
              <a:t>The attack may concern only:</a:t>
            </a:r>
          </a:p>
          <a:p>
            <a:pPr lvl="1" fontAlgn="base">
              <a:buFont typeface="Courier New" panose="02070309020205020404" pitchFamily="49" charset="0"/>
              <a:buChar char="o"/>
            </a:pPr>
            <a:r>
              <a:rPr lang="en-GB" sz="1800" dirty="0"/>
              <a:t>or </a:t>
            </a:r>
            <a:r>
              <a:rPr lang="en-GB" sz="1800" b="1" dirty="0"/>
              <a:t>double spending</a:t>
            </a:r>
            <a:r>
              <a:rPr lang="en-GB" sz="1800" dirty="0"/>
              <a:t> of money owned by the attacker</a:t>
            </a:r>
          </a:p>
          <a:p>
            <a:pPr lvl="1" fontAlgn="base">
              <a:buFont typeface="Courier New" panose="02070309020205020404" pitchFamily="49" charset="0"/>
              <a:buChar char="o"/>
            </a:pPr>
            <a:r>
              <a:rPr lang="en-GB" sz="1800" dirty="0"/>
              <a:t>or the </a:t>
            </a:r>
            <a:r>
              <a:rPr lang="en-GB" sz="1800" b="1" dirty="0"/>
              <a:t>destruction of trust </a:t>
            </a:r>
            <a:r>
              <a:rPr lang="en-GB" sz="1800" dirty="0"/>
              <a:t>in the network</a:t>
            </a:r>
          </a:p>
        </p:txBody>
      </p:sp>
    </p:spTree>
    <p:extLst>
      <p:ext uri="{BB962C8B-B14F-4D97-AF65-F5344CB8AC3E}">
        <p14:creationId xmlns:p14="http://schemas.microsoft.com/office/powerpoint/2010/main" val="563464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PoW</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46</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4"/>
            <a:ext cx="10884107" cy="4775292"/>
          </a:xfrm>
        </p:spPr>
        <p:txBody>
          <a:bodyPr>
            <a:normAutofit lnSpcReduction="10000"/>
          </a:bodyPr>
          <a:lstStyle/>
          <a:p>
            <a:pPr fontAlgn="base"/>
            <a:r>
              <a:rPr lang="en-GB" dirty="0"/>
              <a:t>PoW leads to consensus by means of a race between nodes that are meant to solve an expensive cryptographic problem:</a:t>
            </a:r>
          </a:p>
          <a:p>
            <a:pPr lvl="1" fontAlgn="base">
              <a:buFont typeface="Courier New" panose="02070309020205020404" pitchFamily="49" charset="0"/>
              <a:buChar char="o"/>
            </a:pPr>
            <a:r>
              <a:rPr lang="en-GB" dirty="0"/>
              <a:t>The first to solve the problem validate the block</a:t>
            </a:r>
          </a:p>
          <a:p>
            <a:pPr lvl="1" fontAlgn="base">
              <a:buFont typeface="Courier New" panose="02070309020205020404" pitchFamily="49" charset="0"/>
              <a:buChar char="o"/>
            </a:pPr>
            <a:r>
              <a:rPr lang="en-GB" dirty="0"/>
              <a:t>Attacking the network would cost too much (51% attack)</a:t>
            </a:r>
          </a:p>
          <a:p>
            <a:pPr fontAlgn="base"/>
            <a:endParaRPr lang="en-GB" dirty="0"/>
          </a:p>
          <a:p>
            <a:pPr fontAlgn="base"/>
            <a:r>
              <a:rPr lang="en-GB" dirty="0"/>
              <a:t>Bitcoin PoW is based only on the calculation of the SHA-256 algorithm:</a:t>
            </a:r>
          </a:p>
          <a:p>
            <a:pPr lvl="1" fontAlgn="base">
              <a:buFont typeface="Courier New" panose="02070309020205020404" pitchFamily="49" charset="0"/>
              <a:buChar char="o"/>
            </a:pPr>
            <a:r>
              <a:rPr lang="en-GB" dirty="0"/>
              <a:t>This has led to the development of specialised Asics</a:t>
            </a:r>
          </a:p>
          <a:p>
            <a:pPr lvl="1" fontAlgn="base">
              <a:buFont typeface="Courier New" panose="02070309020205020404" pitchFamily="49" charset="0"/>
              <a:buChar char="o"/>
            </a:pPr>
            <a:r>
              <a:rPr lang="en-GB" dirty="0"/>
              <a:t>In practice, only large pools of miners can "undermine"</a:t>
            </a:r>
          </a:p>
          <a:p>
            <a:pPr fontAlgn="base"/>
            <a:endParaRPr lang="en-GB" dirty="0"/>
          </a:p>
          <a:p>
            <a:pPr fontAlgn="base"/>
            <a:r>
              <a:rPr lang="en-GB" dirty="0"/>
              <a:t>Litecoin (Scrypt) and Ethereum (Ethash) PoWs also require large amounts of memory, so the best hardware is GPUs: anyone can become miner</a:t>
            </a:r>
            <a:endParaRPr lang="en-GB" sz="2800" dirty="0"/>
          </a:p>
        </p:txBody>
      </p:sp>
    </p:spTree>
    <p:extLst>
      <p:ext uri="{BB962C8B-B14F-4D97-AF65-F5344CB8AC3E}">
        <p14:creationId xmlns:p14="http://schemas.microsoft.com/office/powerpoint/2010/main" val="41576588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Proof-of-Stake (PoS)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47</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358213"/>
          </a:xfrm>
        </p:spPr>
        <p:txBody>
          <a:bodyPr>
            <a:normAutofit fontScale="85000" lnSpcReduction="20000"/>
          </a:bodyPr>
          <a:lstStyle/>
          <a:p>
            <a:pPr fontAlgn="base"/>
            <a:r>
              <a:rPr lang="en-GB" dirty="0"/>
              <a:t>In the PoS the entire mining process becomes virtual, and the miners become "validators"</a:t>
            </a:r>
          </a:p>
          <a:p>
            <a:pPr lvl="1" fontAlgn="base">
              <a:buFont typeface="Courier New" panose="02070309020205020404" pitchFamily="49" charset="0"/>
              <a:buChar char="o"/>
            </a:pPr>
            <a:r>
              <a:rPr lang="en-GB" dirty="0"/>
              <a:t>Validators pledge some of their currencies.</a:t>
            </a:r>
          </a:p>
          <a:p>
            <a:pPr lvl="1" fontAlgn="base">
              <a:buFont typeface="Courier New" panose="02070309020205020404" pitchFamily="49" charset="0"/>
              <a:buChar char="o"/>
            </a:pPr>
            <a:r>
              <a:rPr lang="en-GB" dirty="0"/>
              <a:t>Then they begin to validate the blocks: when they discover a block they think can be added to the blockchain, they validate it by placing a bet on it.</a:t>
            </a:r>
          </a:p>
          <a:p>
            <a:pPr lvl="1" fontAlgn="base">
              <a:buFont typeface="Courier New" panose="02070309020205020404" pitchFamily="49" charset="0"/>
              <a:buChar char="o"/>
            </a:pPr>
            <a:r>
              <a:rPr lang="en-GB" dirty="0"/>
              <a:t>If the block is accepted, the validators will receive as reward the "fees" of the block transactions.</a:t>
            </a:r>
          </a:p>
          <a:p>
            <a:pPr lvl="1" fontAlgn="base">
              <a:buFont typeface="Courier New" panose="02070309020205020404" pitchFamily="49" charset="0"/>
              <a:buChar char="o"/>
            </a:pPr>
            <a:r>
              <a:rPr lang="en-GB" dirty="0"/>
              <a:t>Otherwise, they lose the pledge.</a:t>
            </a:r>
          </a:p>
          <a:p>
            <a:pPr fontAlgn="base"/>
            <a:endParaRPr lang="en-GB" dirty="0"/>
          </a:p>
          <a:p>
            <a:pPr fontAlgn="base"/>
            <a:r>
              <a:rPr lang="en-GB" dirty="0"/>
              <a:t>In the PoS the richest participants in cryptocurrency are more likely to be chosen as validators</a:t>
            </a:r>
          </a:p>
          <a:p>
            <a:pPr fontAlgn="base"/>
            <a:endParaRPr lang="en-GB" dirty="0"/>
          </a:p>
          <a:p>
            <a:pPr fontAlgn="base"/>
            <a:r>
              <a:rPr lang="en-GB" dirty="0"/>
              <a:t>on the other hand, they are the ones who have the most to lose from an attack on the blockchain</a:t>
            </a:r>
            <a:endParaRPr lang="en-GB" sz="2800" dirty="0"/>
          </a:p>
        </p:txBody>
      </p:sp>
    </p:spTree>
    <p:extLst>
      <p:ext uri="{BB962C8B-B14F-4D97-AF65-F5344CB8AC3E}">
        <p14:creationId xmlns:p14="http://schemas.microsoft.com/office/powerpoint/2010/main" val="29375121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PoW vs PoS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48</a:t>
            </a:fld>
            <a:endParaRPr lang="en-US" dirty="0"/>
          </a:p>
        </p:txBody>
      </p:sp>
      <p:pic>
        <p:nvPicPr>
          <p:cNvPr id="5" name="image18.jpeg">
            <a:extLst>
              <a:ext uri="{FF2B5EF4-FFF2-40B4-BE49-F238E27FC236}">
                <a16:creationId xmlns:a16="http://schemas.microsoft.com/office/drawing/2014/main" id="{E9BDB018-3313-2444-ADFF-B4BD0D88B7D5}"/>
              </a:ext>
            </a:extLst>
          </p:cNvPr>
          <p:cNvPicPr/>
          <p:nvPr/>
        </p:nvPicPr>
        <p:blipFill rotWithShape="1">
          <a:blip r:embed="rId3" cstate="print"/>
          <a:srcRect t="21435" b="14902"/>
          <a:stretch/>
        </p:blipFill>
        <p:spPr>
          <a:xfrm>
            <a:off x="1600517" y="1877338"/>
            <a:ext cx="8990965" cy="4068418"/>
          </a:xfrm>
          <a:prstGeom prst="rect">
            <a:avLst/>
          </a:prstGeom>
        </p:spPr>
      </p:pic>
    </p:spTree>
    <p:extLst>
      <p:ext uri="{BB962C8B-B14F-4D97-AF65-F5344CB8AC3E}">
        <p14:creationId xmlns:p14="http://schemas.microsoft.com/office/powerpoint/2010/main" val="692872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PoW vs PoS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49</a:t>
            </a:fld>
            <a:endParaRPr lang="en-US" dirty="0"/>
          </a:p>
        </p:txBody>
      </p:sp>
      <p:pic>
        <p:nvPicPr>
          <p:cNvPr id="5" name="image19.jpeg">
            <a:extLst>
              <a:ext uri="{FF2B5EF4-FFF2-40B4-BE49-F238E27FC236}">
                <a16:creationId xmlns:a16="http://schemas.microsoft.com/office/drawing/2014/main" id="{14E8CC41-3192-0C49-9544-8BC700D3BED8}"/>
              </a:ext>
            </a:extLst>
          </p:cNvPr>
          <p:cNvPicPr/>
          <p:nvPr/>
        </p:nvPicPr>
        <p:blipFill rotWithShape="1">
          <a:blip r:embed="rId3" cstate="print"/>
          <a:srcRect t="10678" b="4417"/>
          <a:stretch/>
        </p:blipFill>
        <p:spPr>
          <a:xfrm>
            <a:off x="2021978" y="1497151"/>
            <a:ext cx="8148044" cy="4825635"/>
          </a:xfrm>
          <a:prstGeom prst="rect">
            <a:avLst/>
          </a:prstGeom>
        </p:spPr>
      </p:pic>
    </p:spTree>
    <p:extLst>
      <p:ext uri="{BB962C8B-B14F-4D97-AF65-F5344CB8AC3E}">
        <p14:creationId xmlns:p14="http://schemas.microsoft.com/office/powerpoint/2010/main" val="3675304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Everything started </a:t>
            </a:r>
            <a:r>
              <a:rPr lang="en-GB"/>
              <a:t>with Bitcoins</a:t>
            </a:r>
            <a:endParaRPr lang="en-GB" dirty="0"/>
          </a:p>
        </p:txBody>
      </p:sp>
      <p:sp>
        <p:nvSpPr>
          <p:cNvPr id="3" name="Content Placeholder 2">
            <a:extLst>
              <a:ext uri="{FF2B5EF4-FFF2-40B4-BE49-F238E27FC236}">
                <a16:creationId xmlns:a16="http://schemas.microsoft.com/office/drawing/2014/main" id="{C3A87200-46FF-4E33-98CB-E49004366CF3}"/>
              </a:ext>
            </a:extLst>
          </p:cNvPr>
          <p:cNvSpPr>
            <a:spLocks noGrp="1"/>
          </p:cNvSpPr>
          <p:nvPr>
            <p:ph idx="1"/>
          </p:nvPr>
        </p:nvSpPr>
        <p:spPr>
          <a:xfrm>
            <a:off x="838200" y="1801500"/>
            <a:ext cx="10515600" cy="4737412"/>
          </a:xfrm>
        </p:spPr>
        <p:txBody>
          <a:bodyPr>
            <a:noAutofit/>
          </a:bodyPr>
          <a:lstStyle/>
          <a:p>
            <a:pPr marL="0" indent="0">
              <a:buNone/>
            </a:pPr>
            <a:r>
              <a:rPr lang="en-GB" sz="2400" dirty="0"/>
              <a:t>At the end of 2000, an hacker group and cryptography researchers asked themselves how to build a digital currency without central authority. It needs to be characterized by:</a:t>
            </a:r>
          </a:p>
          <a:p>
            <a:r>
              <a:rPr lang="en-GB" sz="2400" b="1" dirty="0"/>
              <a:t>Internet</a:t>
            </a:r>
            <a:r>
              <a:rPr lang="en-GB" sz="2400" dirty="0"/>
              <a:t>;</a:t>
            </a:r>
          </a:p>
          <a:p>
            <a:r>
              <a:rPr lang="en-GB" sz="2400" b="1" dirty="0"/>
              <a:t>public</a:t>
            </a:r>
            <a:r>
              <a:rPr lang="en-GB" sz="2400" dirty="0"/>
              <a:t>; everyone is accepted;</a:t>
            </a:r>
          </a:p>
          <a:p>
            <a:r>
              <a:rPr lang="en-GB" sz="2400" b="1" dirty="0"/>
              <a:t>decentralized. </a:t>
            </a:r>
            <a:r>
              <a:rPr lang="en-GB" sz="2400" dirty="0"/>
              <a:t>It should function even in presence of attacks and does not require trust from participant;</a:t>
            </a:r>
          </a:p>
          <a:p>
            <a:r>
              <a:rPr lang="en-GB" sz="2400" b="1" dirty="0"/>
              <a:t>anonymity</a:t>
            </a:r>
            <a:r>
              <a:rPr lang="en-GB" sz="2400" dirty="0"/>
              <a:t>;</a:t>
            </a:r>
          </a:p>
          <a:p>
            <a:r>
              <a:rPr lang="en-GB" sz="2400" b="1" dirty="0"/>
              <a:t>safety</a:t>
            </a:r>
            <a:r>
              <a:rPr lang="en-GB" sz="2400" dirty="0"/>
              <a:t>. Each participant has guarantee that there is no possibility of copying it.</a:t>
            </a:r>
          </a:p>
          <a:p>
            <a:r>
              <a:rPr lang="en-GB" sz="2400" b="1" dirty="0"/>
              <a:t>equality</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B14DC977-BC50-43F6-B379-4F14C4286E89}" type="slidenum">
              <a:rPr kumimoji="0" lang="en-US" sz="1400" b="0" i="0" u="none" strike="noStrike" kern="1200" cap="none" spc="0" normalizeH="0" baseline="0" noProof="0" smtClean="0">
                <a:ln>
                  <a:noFill/>
                </a:ln>
                <a:solidFill>
                  <a:srgbClr val="9D9E9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400" b="0" i="0" u="none" strike="noStrike" kern="1200" cap="none" spc="0" normalizeH="0" baseline="0" noProof="0" dirty="0">
              <a:ln>
                <a:noFill/>
              </a:ln>
              <a:solidFill>
                <a:srgbClr val="9D9E9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43431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PoS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50</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4"/>
            <a:ext cx="10884107" cy="4647582"/>
          </a:xfrm>
        </p:spPr>
        <p:txBody>
          <a:bodyPr>
            <a:normAutofit lnSpcReduction="10000"/>
          </a:bodyPr>
          <a:lstStyle/>
          <a:p>
            <a:pPr fontAlgn="base"/>
            <a:r>
              <a:rPr lang="en-GB" dirty="0"/>
              <a:t>In the PoS the validators' fees are transaction fees: there is no cryptocurrency creation</a:t>
            </a:r>
          </a:p>
          <a:p>
            <a:pPr fontAlgn="base"/>
            <a:endParaRPr lang="en-GB" dirty="0"/>
          </a:p>
          <a:p>
            <a:pPr fontAlgn="base"/>
            <a:r>
              <a:rPr lang="en-GB" dirty="0"/>
              <a:t>The speed of the consensus mechanism is much greater than in the case of PoW: even a few fractions of a second</a:t>
            </a:r>
          </a:p>
          <a:p>
            <a:pPr fontAlgn="base"/>
            <a:endParaRPr lang="en-GB" dirty="0"/>
          </a:p>
          <a:p>
            <a:pPr fontAlgn="base"/>
            <a:r>
              <a:rPr lang="en-GB" dirty="0"/>
              <a:t>Two problems:</a:t>
            </a:r>
          </a:p>
          <a:p>
            <a:pPr lvl="1" fontAlgn="base">
              <a:buFont typeface="Courier New" panose="02070309020205020404" pitchFamily="49" charset="0"/>
              <a:buChar char="o"/>
            </a:pPr>
            <a:r>
              <a:rPr lang="en-GB" dirty="0"/>
              <a:t>Blockchain can grow much faster and become less manageable for most nodes</a:t>
            </a:r>
          </a:p>
          <a:p>
            <a:pPr lvl="1" fontAlgn="base">
              <a:buFont typeface="Courier New" panose="02070309020205020404" pitchFamily="49" charset="0"/>
              <a:buChar char="o"/>
            </a:pPr>
            <a:r>
              <a:rPr lang="en-GB" dirty="0"/>
              <a:t>Keeping sequences of "hidden" nodes and then trying to validate a longer blockchain, invalidating already valid blocks is a strategy that would cost little, in the absence of PoW (</a:t>
            </a:r>
            <a:r>
              <a:rPr lang="en-GB" b="1" dirty="0"/>
              <a:t>Nothing at Stake</a:t>
            </a:r>
            <a:r>
              <a:rPr lang="en-GB" dirty="0"/>
              <a:t>)</a:t>
            </a:r>
            <a:endParaRPr lang="en-GB" sz="2800" dirty="0"/>
          </a:p>
        </p:txBody>
      </p:sp>
    </p:spTree>
    <p:extLst>
      <p:ext uri="{BB962C8B-B14F-4D97-AF65-F5344CB8AC3E}">
        <p14:creationId xmlns:p14="http://schemas.microsoft.com/office/powerpoint/2010/main" val="389236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Proof of Burn (PoB)</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51</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482405"/>
          </a:xfrm>
        </p:spPr>
        <p:txBody>
          <a:bodyPr>
            <a:normAutofit fontScale="85000" lnSpcReduction="20000"/>
          </a:bodyPr>
          <a:lstStyle/>
          <a:p>
            <a:pPr fontAlgn="base"/>
            <a:r>
              <a:rPr lang="en-GB" dirty="0"/>
              <a:t>In the PoB, the miners "burn" the coins (sending them to addresses formally OK, but fake), to get the right to validate blocks</a:t>
            </a:r>
          </a:p>
          <a:p>
            <a:pPr fontAlgn="base"/>
            <a:endParaRPr lang="en-GB" dirty="0"/>
          </a:p>
          <a:p>
            <a:pPr fontAlgn="base"/>
            <a:r>
              <a:rPr lang="en-GB" dirty="0"/>
              <a:t>The resource consumed is not energy, but the cryptocurrency itself</a:t>
            </a:r>
          </a:p>
          <a:p>
            <a:pPr fontAlgn="base"/>
            <a:endParaRPr lang="en-GB" dirty="0"/>
          </a:p>
          <a:p>
            <a:pPr fontAlgn="base"/>
            <a:r>
              <a:rPr lang="en-GB" dirty="0"/>
              <a:t>Block validation has a reward, so miners lose money, in exchange for the prospect of regaining more in medium to long term</a:t>
            </a:r>
          </a:p>
          <a:p>
            <a:pPr fontAlgn="base"/>
            <a:endParaRPr lang="en-GB" dirty="0"/>
          </a:p>
          <a:p>
            <a:pPr fontAlgn="base"/>
            <a:r>
              <a:rPr lang="en-GB" dirty="0"/>
              <a:t>The "mining right" decays over time</a:t>
            </a:r>
          </a:p>
          <a:p>
            <a:pPr fontAlgn="base"/>
            <a:endParaRPr lang="en-GB" dirty="0"/>
          </a:p>
          <a:p>
            <a:pPr fontAlgn="base"/>
            <a:r>
              <a:rPr lang="en-GB" dirty="0"/>
              <a:t>An attacker (51%) should lose a lot of money (more than all other miners) at current prices, in exchange for an attack that would lead to a devaluation</a:t>
            </a:r>
          </a:p>
        </p:txBody>
      </p:sp>
    </p:spTree>
    <p:extLst>
      <p:ext uri="{BB962C8B-B14F-4D97-AF65-F5344CB8AC3E}">
        <p14:creationId xmlns:p14="http://schemas.microsoft.com/office/powerpoint/2010/main" val="33204568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"Byzantine-resistant" algorithms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52</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653946" y="1675203"/>
            <a:ext cx="10884107" cy="4803417"/>
          </a:xfrm>
        </p:spPr>
        <p:txBody>
          <a:bodyPr>
            <a:normAutofit fontScale="85000" lnSpcReduction="20000"/>
          </a:bodyPr>
          <a:lstStyle/>
          <a:p>
            <a:pPr fontAlgn="base"/>
            <a:r>
              <a:rPr lang="en-GB" dirty="0"/>
              <a:t>These are algorithms that weigh the decisions of nodes, protecting themselves from malevolent nodes ("traitors")</a:t>
            </a:r>
          </a:p>
          <a:p>
            <a:pPr fontAlgn="base"/>
            <a:endParaRPr lang="en-GB" dirty="0"/>
          </a:p>
          <a:p>
            <a:pPr fontAlgn="base"/>
            <a:r>
              <a:rPr lang="en-GB" dirty="0"/>
              <a:t>Used in permissioned blockchain</a:t>
            </a:r>
          </a:p>
          <a:p>
            <a:pPr fontAlgn="base"/>
            <a:endParaRPr lang="en-GB" dirty="0"/>
          </a:p>
          <a:p>
            <a:pPr fontAlgn="base"/>
            <a:r>
              <a:rPr lang="en-GB" dirty="0"/>
              <a:t>Suitable for "voting" on individual transactions, not on blocks that differ slightly</a:t>
            </a:r>
          </a:p>
          <a:p>
            <a:pPr fontAlgn="base"/>
            <a:endParaRPr lang="en-GB" dirty="0"/>
          </a:p>
          <a:p>
            <a:pPr fontAlgn="base"/>
            <a:r>
              <a:rPr lang="en-GB" dirty="0"/>
              <a:t>Require less than 1/3 of the nodes to be "traitor"</a:t>
            </a:r>
          </a:p>
          <a:p>
            <a:pPr fontAlgn="base"/>
            <a:endParaRPr lang="en-GB" dirty="0"/>
          </a:p>
          <a:p>
            <a:pPr fontAlgn="base"/>
            <a:r>
              <a:rPr lang="en-GB" dirty="0"/>
              <a:t>Algorithm "Practical Byzantine Fault Tolerance" (PBFT) algorithm by Castro and </a:t>
            </a:r>
            <a:r>
              <a:rPr lang="en-GB" dirty="0" err="1"/>
              <a:t>Liskov</a:t>
            </a:r>
            <a:r>
              <a:rPr lang="en-GB" dirty="0"/>
              <a:t> (1999)</a:t>
            </a:r>
          </a:p>
          <a:p>
            <a:pPr fontAlgn="base"/>
            <a:endParaRPr lang="en-GB" dirty="0"/>
          </a:p>
          <a:p>
            <a:pPr fontAlgn="base"/>
            <a:r>
              <a:rPr lang="en-GB" dirty="0"/>
              <a:t>Algorithm "Federated Byzantine Agreement" (FBA) used by Stellar (XLM)</a:t>
            </a:r>
            <a:endParaRPr lang="en-GB" sz="2800" dirty="0"/>
          </a:p>
        </p:txBody>
      </p:sp>
    </p:spTree>
    <p:extLst>
      <p:ext uri="{BB962C8B-B14F-4D97-AF65-F5344CB8AC3E}">
        <p14:creationId xmlns:p14="http://schemas.microsoft.com/office/powerpoint/2010/main" val="33687176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53</a:t>
            </a:fld>
            <a:endParaRPr lang="en-US" dirty="0"/>
          </a:p>
        </p:txBody>
      </p:sp>
      <p:sp>
        <p:nvSpPr>
          <p:cNvPr id="8" name="Content Placeholder 7">
            <a:extLst>
              <a:ext uri="{FF2B5EF4-FFF2-40B4-BE49-F238E27FC236}">
                <a16:creationId xmlns:a16="http://schemas.microsoft.com/office/drawing/2014/main" id="{1966605D-6D7A-4A7F-A2A4-10ACED7AFF4A}"/>
              </a:ext>
            </a:extLst>
          </p:cNvPr>
          <p:cNvSpPr>
            <a:spLocks noGrp="1"/>
          </p:cNvSpPr>
          <p:nvPr>
            <p:ph idx="1"/>
          </p:nvPr>
        </p:nvSpPr>
        <p:spPr>
          <a:xfrm>
            <a:off x="838200" y="1651489"/>
            <a:ext cx="10884107" cy="4830145"/>
          </a:xfrm>
        </p:spPr>
        <p:txBody>
          <a:bodyPr>
            <a:normAutofit lnSpcReduction="10000"/>
          </a:bodyPr>
          <a:lstStyle/>
          <a:p>
            <a:pPr marL="0" indent="0" algn="ctr" fontAlgn="base">
              <a:buNone/>
            </a:pPr>
            <a:r>
              <a:rPr lang="en-GB" dirty="0">
                <a:solidFill>
                  <a:srgbClr val="FF0000"/>
                </a:solidFill>
              </a:rPr>
              <a:t>Below, we will use Bitcoins to explain how a cryptocurrency works.</a:t>
            </a:r>
          </a:p>
          <a:p>
            <a:pPr marL="0" indent="0" algn="ctr" fontAlgn="base">
              <a:buNone/>
            </a:pPr>
            <a:endParaRPr lang="en-GB" dirty="0">
              <a:solidFill>
                <a:srgbClr val="FF0000"/>
              </a:solidFill>
            </a:endParaRPr>
          </a:p>
          <a:p>
            <a:pPr algn="just" fontAlgn="base"/>
            <a:r>
              <a:rPr lang="en-GB" dirty="0"/>
              <a:t>Each transaction has a hash that uniquely identifies it</a:t>
            </a:r>
          </a:p>
          <a:p>
            <a:pPr algn="just" fontAlgn="base"/>
            <a:r>
              <a:rPr lang="en-GB" dirty="0"/>
              <a:t>A transaction has one or more inputs, and one or more outputs (see below for exceptions)</a:t>
            </a:r>
          </a:p>
          <a:p>
            <a:pPr algn="just" fontAlgn="base"/>
            <a:r>
              <a:rPr lang="en-GB" dirty="0"/>
              <a:t>In input there are outputs of past non-advanced transactions (UTXO, Unspent Transaction Output):</a:t>
            </a:r>
          </a:p>
          <a:p>
            <a:pPr lvl="1" algn="just" fontAlgn="base">
              <a:buFontTx/>
              <a:buChar char="-"/>
            </a:pPr>
            <a:r>
              <a:rPr lang="en-GB" dirty="0"/>
              <a:t>each input contains an address, the hash (id) of the transaction that transferred the BTC to the address, and the amount transferred in that transaction.</a:t>
            </a:r>
          </a:p>
          <a:p>
            <a:pPr algn="just" fontAlgn="base"/>
            <a:r>
              <a:rPr lang="en-GB" dirty="0"/>
              <a:t>In output there are one or more addresses, with the amount (in Satoshi) to transfer for each address</a:t>
            </a:r>
          </a:p>
        </p:txBody>
      </p:sp>
    </p:spTree>
    <p:extLst>
      <p:ext uri="{BB962C8B-B14F-4D97-AF65-F5344CB8AC3E}">
        <p14:creationId xmlns:p14="http://schemas.microsoft.com/office/powerpoint/2010/main" val="2290913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Commission and irrevocability</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54</a:t>
            </a:fld>
            <a:endParaRPr lang="en-US" dirty="0"/>
          </a:p>
        </p:txBody>
      </p:sp>
      <p:sp>
        <p:nvSpPr>
          <p:cNvPr id="3" name="Rettangolo 2">
            <a:extLst>
              <a:ext uri="{FF2B5EF4-FFF2-40B4-BE49-F238E27FC236}">
                <a16:creationId xmlns:a16="http://schemas.microsoft.com/office/drawing/2014/main" id="{194C145D-D70F-AC46-A78E-159ACB1E331D}"/>
              </a:ext>
            </a:extLst>
          </p:cNvPr>
          <p:cNvSpPr/>
          <p:nvPr/>
        </p:nvSpPr>
        <p:spPr>
          <a:xfrm>
            <a:off x="838200" y="1877338"/>
            <a:ext cx="10283687"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The difference between output and input goes to the miner which validates the block as "commission" (fee)</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If the miners' commission is zero, or too low, the transaction, even though valid, may not be accepted, or its validation is delayed as much as possible (or at least whenever one kindly miner decide to mine our transaction).</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Transactions, once entered into the BC, are irrevocable</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Bitcoin protocol provides </a:t>
            </a:r>
            <a:r>
              <a:rPr lang="en-GB" sz="2400" b="1" dirty="0">
                <a:solidFill>
                  <a:srgbClr val="000000"/>
                </a:solidFill>
                <a:latin typeface="Tahoma" panose="020B0604030504040204" pitchFamily="34" charset="0"/>
              </a:rPr>
              <a:t>no way </a:t>
            </a:r>
            <a:r>
              <a:rPr lang="en-GB" sz="2400" dirty="0">
                <a:solidFill>
                  <a:srgbClr val="000000"/>
                </a:solidFill>
                <a:latin typeface="Tahoma" panose="020B0604030504040204" pitchFamily="34" charset="0"/>
              </a:rPr>
              <a:t>to cancel a registered transaction</a:t>
            </a:r>
            <a:endParaRPr lang="en-GB" sz="2400" dirty="0"/>
          </a:p>
        </p:txBody>
      </p:sp>
    </p:spTree>
    <p:extLst>
      <p:ext uri="{BB962C8B-B14F-4D97-AF65-F5344CB8AC3E}">
        <p14:creationId xmlns:p14="http://schemas.microsoft.com/office/powerpoint/2010/main" val="767207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Validation of the transaction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55</a:t>
            </a:fld>
            <a:endParaRPr lang="en-US" dirty="0"/>
          </a:p>
        </p:txBody>
      </p:sp>
      <p:sp>
        <p:nvSpPr>
          <p:cNvPr id="3" name="Rettangolo 2">
            <a:extLst>
              <a:ext uri="{FF2B5EF4-FFF2-40B4-BE49-F238E27FC236}">
                <a16:creationId xmlns:a16="http://schemas.microsoft.com/office/drawing/2014/main" id="{70304137-4495-6A45-927D-FCB99A92D496}"/>
              </a:ext>
            </a:extLst>
          </p:cNvPr>
          <p:cNvSpPr/>
          <p:nvPr/>
        </p:nvSpPr>
        <p:spPr>
          <a:xfrm>
            <a:off x="673000" y="1674674"/>
            <a:ext cx="10058400"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For a transaction to be valid, you must:</a:t>
            </a:r>
          </a:p>
          <a:p>
            <a:pPr marL="800100" lvl="1" indent="-342900">
              <a:buFont typeface="+mj-lt"/>
              <a:buAutoNum type="arabicPeriod"/>
            </a:pPr>
            <a:r>
              <a:rPr lang="en-GB" sz="2400" dirty="0">
                <a:solidFill>
                  <a:srgbClr val="000000"/>
                </a:solidFill>
                <a:latin typeface="Tahoma" panose="020B0604030504040204" pitchFamily="34" charset="0"/>
              </a:rPr>
              <a:t>All its inputs must be "signed" by private keys associated with addresses.</a:t>
            </a:r>
          </a:p>
          <a:p>
            <a:pPr marL="800100" lvl="1" indent="-342900">
              <a:buFont typeface="+mj-lt"/>
              <a:buAutoNum type="arabicPeriod"/>
            </a:pPr>
            <a:endParaRPr lang="en-GB" sz="2400" dirty="0">
              <a:solidFill>
                <a:srgbClr val="000000"/>
              </a:solidFill>
              <a:latin typeface="Tahoma" panose="020B0604030504040204" pitchFamily="34" charset="0"/>
            </a:endParaRPr>
          </a:p>
          <a:p>
            <a:pPr marL="800100" lvl="1" indent="-342900">
              <a:buFont typeface="+mj-lt"/>
              <a:buAutoNum type="arabicPeriod"/>
            </a:pPr>
            <a:r>
              <a:rPr lang="en-GB" sz="2400" dirty="0">
                <a:solidFill>
                  <a:srgbClr val="000000"/>
                </a:solidFill>
                <a:latin typeface="Tahoma" panose="020B0604030504040204" pitchFamily="34" charset="0"/>
              </a:rPr>
              <a:t>None of the inputs must have already appeared as inputs in another transaction (</a:t>
            </a:r>
            <a:r>
              <a:rPr lang="en-GB" sz="2400" b="1" dirty="0">
                <a:solidFill>
                  <a:srgbClr val="000000"/>
                </a:solidFill>
                <a:latin typeface="Tahoma" panose="020B0604030504040204" pitchFamily="34" charset="0"/>
              </a:rPr>
              <a:t>no double spending</a:t>
            </a:r>
            <a:r>
              <a:rPr lang="en-GB" sz="2400" dirty="0">
                <a:solidFill>
                  <a:srgbClr val="000000"/>
                </a:solidFill>
                <a:latin typeface="Tahoma" panose="020B0604030504040204" pitchFamily="34" charset="0"/>
              </a:rPr>
              <a:t>)</a:t>
            </a:r>
          </a:p>
          <a:p>
            <a:pPr marL="800100" lvl="1" indent="-342900">
              <a:buFont typeface="+mj-lt"/>
              <a:buAutoNum type="arabicPeriod"/>
            </a:pPr>
            <a:endParaRPr lang="en-GB" sz="2400" dirty="0">
              <a:solidFill>
                <a:srgbClr val="000000"/>
              </a:solidFill>
              <a:latin typeface="Tahoma" panose="020B0604030504040204" pitchFamily="34" charset="0"/>
            </a:endParaRPr>
          </a:p>
          <a:p>
            <a:pPr marL="800100" lvl="1" indent="-342900">
              <a:buFont typeface="+mj-lt"/>
              <a:buAutoNum type="arabicPeriod"/>
            </a:pPr>
            <a:r>
              <a:rPr lang="en-GB" sz="2400" dirty="0">
                <a:solidFill>
                  <a:srgbClr val="000000"/>
                </a:solidFill>
                <a:latin typeface="Tahoma" panose="020B0604030504040204" pitchFamily="34" charset="0"/>
              </a:rPr>
              <a:t>Output addresses must be valid.</a:t>
            </a:r>
          </a:p>
          <a:p>
            <a:pPr marL="800100" lvl="1" indent="-342900">
              <a:buFont typeface="+mj-lt"/>
              <a:buAutoNum type="arabicPeriod"/>
            </a:pPr>
            <a:endParaRPr lang="en-GB" sz="2400" dirty="0">
              <a:solidFill>
                <a:srgbClr val="000000"/>
              </a:solidFill>
              <a:latin typeface="Tahoma" panose="020B0604030504040204" pitchFamily="34" charset="0"/>
            </a:endParaRPr>
          </a:p>
          <a:p>
            <a:pPr marL="800100" lvl="1" indent="-342900">
              <a:buFont typeface="+mj-lt"/>
              <a:buAutoNum type="arabicPeriod"/>
            </a:pPr>
            <a:r>
              <a:rPr lang="en-GB" sz="2400" dirty="0">
                <a:solidFill>
                  <a:srgbClr val="000000"/>
                </a:solidFill>
                <a:latin typeface="Tahoma" panose="020B0604030504040204" pitchFamily="34" charset="0"/>
              </a:rPr>
              <a:t>The sum of the input amounts must be greater than or equal to the output amounts.</a:t>
            </a:r>
            <a:endParaRPr lang="en-GB" sz="2400" dirty="0"/>
          </a:p>
        </p:txBody>
      </p:sp>
    </p:spTree>
    <p:extLst>
      <p:ext uri="{BB962C8B-B14F-4D97-AF65-F5344CB8AC3E}">
        <p14:creationId xmlns:p14="http://schemas.microsoft.com/office/powerpoint/2010/main" val="2012784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"rest" (change)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56</a:t>
            </a:fld>
            <a:endParaRPr lang="en-US" dirty="0"/>
          </a:p>
        </p:txBody>
      </p:sp>
      <p:sp>
        <p:nvSpPr>
          <p:cNvPr id="3" name="Rettangolo 2">
            <a:extLst>
              <a:ext uri="{FF2B5EF4-FFF2-40B4-BE49-F238E27FC236}">
                <a16:creationId xmlns:a16="http://schemas.microsoft.com/office/drawing/2014/main" id="{855CD172-2D28-1549-8E4D-56E378E7093B}"/>
              </a:ext>
            </a:extLst>
          </p:cNvPr>
          <p:cNvSpPr/>
          <p:nvPr/>
        </p:nvSpPr>
        <p:spPr>
          <a:xfrm>
            <a:off x="838199" y="1859340"/>
            <a:ext cx="10214114"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The inputs of a transaction are outputs not already spent (UTXO) of a previous transaction</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These inputs must all be 100% spent within the transaction</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If you want to transfer only part of the input in output, you need to add an output that transfers the "rest" (change) to an address owned by the person making the transaction</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Such an address may be that (or one of those) of input, but usually you generate a new address, for security and privacy reasons</a:t>
            </a:r>
            <a:endParaRPr lang="en-GB" sz="2400" dirty="0"/>
          </a:p>
        </p:txBody>
      </p:sp>
    </p:spTree>
    <p:extLst>
      <p:ext uri="{BB962C8B-B14F-4D97-AF65-F5344CB8AC3E}">
        <p14:creationId xmlns:p14="http://schemas.microsoft.com/office/powerpoint/2010/main" val="5764022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Generation Transaction or Coinbase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57</a:t>
            </a:fld>
            <a:endParaRPr lang="en-US" dirty="0"/>
          </a:p>
        </p:txBody>
      </p:sp>
      <p:sp>
        <p:nvSpPr>
          <p:cNvPr id="3" name="Rettangolo 2">
            <a:extLst>
              <a:ext uri="{FF2B5EF4-FFF2-40B4-BE49-F238E27FC236}">
                <a16:creationId xmlns:a16="http://schemas.microsoft.com/office/drawing/2014/main" id="{5FDF144C-4AC3-E443-AABB-C2138602F31F}"/>
              </a:ext>
            </a:extLst>
          </p:cNvPr>
          <p:cNvSpPr/>
          <p:nvPr/>
        </p:nvSpPr>
        <p:spPr>
          <a:xfrm>
            <a:off x="606287" y="1720840"/>
            <a:ext cx="10605051" cy="4154984"/>
          </a:xfrm>
          <a:prstGeom prst="rect">
            <a:avLst/>
          </a:prstGeom>
        </p:spPr>
        <p:txBody>
          <a:bodyPr wrap="square">
            <a:spAutoFit/>
          </a:bodyPr>
          <a:lstStyle/>
          <a:p>
            <a:pPr marL="342900" indent="-342900">
              <a:buFont typeface="Arial" panose="020B0604020202020204" pitchFamily="34" charset="0"/>
              <a:buChar char="•"/>
            </a:pPr>
            <a:r>
              <a:rPr lang="en-GB" sz="2400" dirty="0">
                <a:solidFill>
                  <a:srgbClr val="000000"/>
                </a:solidFill>
                <a:latin typeface="Tahoma" panose="020B0604030504040204" pitchFamily="34" charset="0"/>
              </a:rPr>
              <a:t>In each block, the first transaction (called Generation, but often called "Coinbase" itself) has a "dummy" input, called "Coinbase".</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It has as an output the address of the miner that validated the block</a:t>
            </a:r>
            <a:br>
              <a:rPr lang="en-GB" sz="2400" dirty="0"/>
            </a:br>
            <a:r>
              <a:rPr lang="en-GB" sz="2400" dirty="0"/>
              <a:t>	</a:t>
            </a:r>
            <a:r>
              <a:rPr lang="en-GB" sz="2400" dirty="0">
                <a:solidFill>
                  <a:srgbClr val="000000"/>
                </a:solidFill>
                <a:latin typeface="Tahoma" panose="020B0604030504040204" pitchFamily="34" charset="0"/>
              </a:rPr>
              <a:t>- It is therefore a transaction entered by the miner himself</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The Coinbase transfers to the output a fixed amount of BTC as a ”reward" for validation, plus commissions (fees) from block transactions</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This fixed amount, initially 50 BTC, is halved every 4 years. From 9 July 2016 is 12.5 BTC, in May 2020 was decreased to 6.25 BTC</a:t>
            </a:r>
            <a:endParaRPr lang="en-GB" sz="2400" dirty="0"/>
          </a:p>
        </p:txBody>
      </p:sp>
    </p:spTree>
    <p:extLst>
      <p:ext uri="{BB962C8B-B14F-4D97-AF65-F5344CB8AC3E}">
        <p14:creationId xmlns:p14="http://schemas.microsoft.com/office/powerpoint/2010/main" val="31475845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Other Transactions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58</a:t>
            </a:fld>
            <a:endParaRPr lang="en-US" dirty="0"/>
          </a:p>
        </p:txBody>
      </p:sp>
      <p:sp>
        <p:nvSpPr>
          <p:cNvPr id="3" name="Rettangolo 2">
            <a:extLst>
              <a:ext uri="{FF2B5EF4-FFF2-40B4-BE49-F238E27FC236}">
                <a16:creationId xmlns:a16="http://schemas.microsoft.com/office/drawing/2014/main" id="{E87A49E7-31D8-6E40-B440-87A33316953B}"/>
              </a:ext>
            </a:extLst>
          </p:cNvPr>
          <p:cNvSpPr/>
          <p:nvPr/>
        </p:nvSpPr>
        <p:spPr>
          <a:xfrm>
            <a:off x="596347" y="1859340"/>
            <a:ext cx="10515599" cy="4093428"/>
          </a:xfrm>
          <a:prstGeom prst="rect">
            <a:avLst/>
          </a:prstGeom>
        </p:spPr>
        <p:txBody>
          <a:bodyPr wrap="square">
            <a:spAutoFit/>
          </a:bodyPr>
          <a:lstStyle/>
          <a:p>
            <a:pPr marL="285750" indent="-285750">
              <a:buFont typeface="Arial" panose="020B0604020202020204" pitchFamily="34" charset="0"/>
              <a:buChar char="•"/>
            </a:pPr>
            <a:r>
              <a:rPr lang="en-GB" sz="2000" dirty="0">
                <a:solidFill>
                  <a:srgbClr val="000000"/>
                </a:solidFill>
                <a:latin typeface="Tahoma" panose="020B0604030504040204" pitchFamily="34" charset="0"/>
              </a:rPr>
              <a:t>Bitcoin protocol also provides for more complex transactions more simple than BTC transfer</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Such transactions allow the execution of scripts whose success is linked to the validation of the entire transaction</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A multi-sig transaction, for example, must be "signed" by multiple private keys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 simplest transaction is the </a:t>
            </a:r>
            <a:r>
              <a:rPr lang="en-GB" sz="2000" b="1" dirty="0">
                <a:solidFill>
                  <a:srgbClr val="000000"/>
                </a:solidFill>
                <a:latin typeface="Tahoma" panose="020B0604030504040204" pitchFamily="34" charset="0"/>
              </a:rPr>
              <a:t>OP_RETURN</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914400" lvl="1" indent="-457200">
              <a:buFont typeface="+mj-lt"/>
              <a:buAutoNum type="arabicPeriod"/>
            </a:pPr>
            <a:r>
              <a:rPr lang="en-GB" sz="2000" dirty="0">
                <a:solidFill>
                  <a:srgbClr val="000000"/>
                </a:solidFill>
                <a:latin typeface="Tahoma" panose="020B0604030504040204" pitchFamily="34" charset="0"/>
              </a:rPr>
              <a:t>It has no output, and sends all BTC in input to the miner</a:t>
            </a:r>
          </a:p>
          <a:p>
            <a:pPr marL="457200" indent="-457200">
              <a:buFont typeface="+mj-lt"/>
              <a:buAutoNum type="arabicPeriod"/>
            </a:pPr>
            <a:endParaRPr lang="en-GB" sz="2000" dirty="0">
              <a:solidFill>
                <a:srgbClr val="000000"/>
              </a:solidFill>
              <a:latin typeface="Tahoma" panose="020B0604030504040204" pitchFamily="34" charset="0"/>
            </a:endParaRPr>
          </a:p>
          <a:p>
            <a:pPr marL="914400" lvl="1" indent="-457200">
              <a:buFont typeface="+mj-lt"/>
              <a:buAutoNum type="arabicPeriod" startAt="2"/>
            </a:pPr>
            <a:r>
              <a:rPr lang="en-GB" sz="2000" dirty="0">
                <a:solidFill>
                  <a:srgbClr val="000000"/>
                </a:solidFill>
                <a:latin typeface="Tahoma" panose="020B0604030504040204" pitchFamily="34" charset="0"/>
              </a:rPr>
              <a:t>It is used to </a:t>
            </a:r>
            <a:r>
              <a:rPr lang="en-GB" sz="2000" b="1" dirty="0">
                <a:solidFill>
                  <a:srgbClr val="000000"/>
                </a:solidFill>
                <a:latin typeface="Tahoma" panose="020B0604030504040204" pitchFamily="34" charset="0"/>
              </a:rPr>
              <a:t>record information </a:t>
            </a:r>
            <a:r>
              <a:rPr lang="en-GB" sz="2000" dirty="0">
                <a:solidFill>
                  <a:srgbClr val="000000"/>
                </a:solidFill>
                <a:latin typeface="Tahoma" panose="020B0604030504040204" pitchFamily="34" charset="0"/>
              </a:rPr>
              <a:t>within the transaction itself</a:t>
            </a:r>
            <a:endParaRPr lang="en-GB" sz="2000" dirty="0"/>
          </a:p>
        </p:txBody>
      </p:sp>
    </p:spTree>
    <p:extLst>
      <p:ext uri="{BB962C8B-B14F-4D97-AF65-F5344CB8AC3E}">
        <p14:creationId xmlns:p14="http://schemas.microsoft.com/office/powerpoint/2010/main" val="19909808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Double Spending</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59</a:t>
            </a:fld>
            <a:endParaRPr lang="en-US" dirty="0"/>
          </a:p>
        </p:txBody>
      </p:sp>
      <p:sp>
        <p:nvSpPr>
          <p:cNvPr id="3" name="Rettangolo 2">
            <a:extLst>
              <a:ext uri="{FF2B5EF4-FFF2-40B4-BE49-F238E27FC236}">
                <a16:creationId xmlns:a16="http://schemas.microsoft.com/office/drawing/2014/main" id="{30ECB1A8-C7DA-CD4C-9C51-5BCA677B5398}"/>
              </a:ext>
            </a:extLst>
          </p:cNvPr>
          <p:cNvSpPr/>
          <p:nvPr/>
        </p:nvSpPr>
        <p:spPr>
          <a:xfrm>
            <a:off x="616225" y="1878433"/>
            <a:ext cx="10316817" cy="4154984"/>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The most obvious form of attack to any digital money system is the “Double Spending”</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In BTC, this is an attempt to spend two or more times the output of a transaction, “multiplying” thus their BTC</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Protocol protects against attack by considering only the first transaction that expends the output and is recorded in the BC by a valid miner</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Thus, the problem is solved in a decentralised way, without the need for a central authority to decide which transaction is valid</a:t>
            </a:r>
            <a:endParaRPr lang="en-GB" sz="2400" dirty="0"/>
          </a:p>
        </p:txBody>
      </p:sp>
    </p:spTree>
    <p:extLst>
      <p:ext uri="{BB962C8B-B14F-4D97-AF65-F5344CB8AC3E}">
        <p14:creationId xmlns:p14="http://schemas.microsoft.com/office/powerpoint/2010/main" val="128444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Bitcoin</a:t>
            </a:r>
          </a:p>
        </p:txBody>
      </p:sp>
      <p:sp>
        <p:nvSpPr>
          <p:cNvPr id="3" name="Content Placeholder 2">
            <a:extLst>
              <a:ext uri="{FF2B5EF4-FFF2-40B4-BE49-F238E27FC236}">
                <a16:creationId xmlns:a16="http://schemas.microsoft.com/office/drawing/2014/main" id="{C3A87200-46FF-4E33-98CB-E49004366CF3}"/>
              </a:ext>
            </a:extLst>
          </p:cNvPr>
          <p:cNvSpPr>
            <a:spLocks noGrp="1"/>
          </p:cNvSpPr>
          <p:nvPr>
            <p:ph idx="1"/>
          </p:nvPr>
        </p:nvSpPr>
        <p:spPr>
          <a:xfrm>
            <a:off x="853189" y="1798821"/>
            <a:ext cx="10729913" cy="4509904"/>
          </a:xfrm>
        </p:spPr>
        <p:txBody>
          <a:bodyPr>
            <a:noAutofit/>
          </a:bodyPr>
          <a:lstStyle/>
          <a:p>
            <a:pPr marL="0" indent="0">
              <a:spcBef>
                <a:spcPts val="600"/>
              </a:spcBef>
              <a:buNone/>
            </a:pPr>
            <a:r>
              <a:rPr lang="en-GB" dirty="0"/>
              <a:t>At the end of 2008, Satoshi Nakamoto, false name which represents one person or a group of people currently unknown to the world, started the P2P Bitcoin network.</a:t>
            </a:r>
          </a:p>
          <a:p>
            <a:pPr marL="0" indent="0">
              <a:spcBef>
                <a:spcPts val="600"/>
              </a:spcBef>
              <a:buNone/>
            </a:pPr>
            <a:endParaRPr lang="en-GB" dirty="0"/>
          </a:p>
          <a:p>
            <a:pPr marL="0" indent="0">
              <a:spcBef>
                <a:spcPts val="600"/>
              </a:spcBef>
              <a:buNone/>
            </a:pPr>
            <a:r>
              <a:rPr lang="en-GB" dirty="0"/>
              <a:t>At the beginning, it was a cryptographic game, but after few times it started to be valorised.</a:t>
            </a:r>
          </a:p>
          <a:p>
            <a:pPr lvl="1">
              <a:spcBef>
                <a:spcPts val="600"/>
              </a:spcBef>
            </a:pPr>
            <a:r>
              <a:rPr lang="en-GB" sz="2000" dirty="0"/>
              <a:t>In 12/10/2009, 5050 BTC are equal to 5,02 US$</a:t>
            </a:r>
          </a:p>
          <a:p>
            <a:pPr lvl="1">
              <a:spcBef>
                <a:spcPts val="600"/>
              </a:spcBef>
            </a:pPr>
            <a:r>
              <a:rPr lang="en-GB" sz="2000" dirty="0"/>
              <a:t>The day 22/5/2010 Laszlo Hanyecz bought two pizzas from “Papa John’s” for 10.000 BTC (at that time equal to 25 US$).</a:t>
            </a:r>
          </a:p>
          <a:p>
            <a:pPr marL="457200" lvl="1" indent="0">
              <a:spcBef>
                <a:spcPts val="600"/>
              </a:spcBef>
              <a:buNone/>
            </a:pPr>
            <a:endParaRPr lang="en-GB" sz="2000" dirty="0"/>
          </a:p>
          <a:p>
            <a:pPr marL="0" indent="0">
              <a:spcBef>
                <a:spcPts val="600"/>
              </a:spcBef>
              <a:buNone/>
            </a:pPr>
            <a:r>
              <a:rPr lang="en-GB" dirty="0"/>
              <a:t>Today </a:t>
            </a:r>
            <a:r>
              <a:rPr lang="en-GB" b="1" dirty="0"/>
              <a:t>one BTC </a:t>
            </a:r>
            <a:r>
              <a:rPr lang="en-GB" dirty="0"/>
              <a:t>is changed for </a:t>
            </a:r>
            <a:r>
              <a:rPr lang="en-GB" b="1" dirty="0"/>
              <a:t>39.118</a:t>
            </a:r>
            <a:r>
              <a:rPr lang="en-GB" dirty="0"/>
              <a:t> US$.	</a:t>
            </a:r>
            <a:r>
              <a:rPr lang="en-GB" sz="2000" dirty="0"/>
              <a:t>	</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a:t>
            </a:fld>
            <a:endParaRPr lang="en-US" dirty="0"/>
          </a:p>
        </p:txBody>
      </p:sp>
    </p:spTree>
    <p:extLst>
      <p:ext uri="{BB962C8B-B14F-4D97-AF65-F5344CB8AC3E}">
        <p14:creationId xmlns:p14="http://schemas.microsoft.com/office/powerpoint/2010/main" val="41565926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Block data</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60</a:t>
            </a:fld>
            <a:endParaRPr lang="en-US" dirty="0"/>
          </a:p>
        </p:txBody>
      </p:sp>
      <p:sp>
        <p:nvSpPr>
          <p:cNvPr id="3" name="Rettangolo 2">
            <a:extLst>
              <a:ext uri="{FF2B5EF4-FFF2-40B4-BE49-F238E27FC236}">
                <a16:creationId xmlns:a16="http://schemas.microsoft.com/office/drawing/2014/main" id="{30ECB1A8-C7DA-CD4C-9C51-5BCA677B5398}"/>
              </a:ext>
            </a:extLst>
          </p:cNvPr>
          <p:cNvSpPr/>
          <p:nvPr/>
        </p:nvSpPr>
        <p:spPr>
          <a:xfrm>
            <a:off x="616225" y="1878433"/>
            <a:ext cx="10316817" cy="4154984"/>
          </a:xfrm>
          <a:prstGeom prst="rect">
            <a:avLst/>
          </a:prstGeom>
        </p:spPr>
        <p:txBody>
          <a:bodyPr wrap="square">
            <a:spAutoFit/>
          </a:bodyPr>
          <a:lstStyle/>
          <a:p>
            <a:pPr marL="285750" indent="-285750">
              <a:buFont typeface="Arial" panose="020B0604020202020204" pitchFamily="34" charset="0"/>
              <a:buChar char="•"/>
            </a:pPr>
            <a:r>
              <a:rPr lang="en-GB" sz="2400" dirty="0"/>
              <a:t>A block header contains the following data:</a:t>
            </a:r>
            <a:endParaRPr lang="en-GB" sz="3200" dirty="0"/>
          </a:p>
          <a:p>
            <a:pPr marL="800100" lvl="1" indent="-342900">
              <a:buFont typeface="+mj-lt"/>
              <a:buAutoNum type="arabicPeriod"/>
            </a:pPr>
            <a:r>
              <a:rPr lang="en-GB" sz="2400" dirty="0"/>
              <a:t>Date and time</a:t>
            </a:r>
            <a:endParaRPr lang="en-GB" sz="3200" dirty="0"/>
          </a:p>
          <a:p>
            <a:pPr marL="800100" lvl="1" indent="-342900">
              <a:buFont typeface="+mj-lt"/>
              <a:buAutoNum type="arabicPeriod"/>
            </a:pPr>
            <a:r>
              <a:rPr lang="en-GB" sz="2400" dirty="0"/>
              <a:t>Number of transactions</a:t>
            </a:r>
            <a:endParaRPr lang="en-GB" sz="3200" dirty="0"/>
          </a:p>
          <a:p>
            <a:pPr marL="800100" lvl="1" indent="-342900">
              <a:buFont typeface="+mj-lt"/>
              <a:buAutoNum type="arabicPeriod"/>
            </a:pPr>
            <a:r>
              <a:rPr lang="en-GB" sz="2400" dirty="0"/>
              <a:t>Nonce (a 32-bit integer)</a:t>
            </a:r>
            <a:endParaRPr lang="en-GB" sz="3200" dirty="0"/>
          </a:p>
          <a:p>
            <a:pPr marL="800100" lvl="1" indent="-342900">
              <a:buFont typeface="+mj-lt"/>
              <a:buAutoNum type="arabicPeriod"/>
            </a:pPr>
            <a:r>
              <a:rPr lang="en-GB" sz="2400" dirty="0"/>
              <a:t>Hash of the block</a:t>
            </a:r>
            <a:endParaRPr lang="en-GB" sz="3200" dirty="0"/>
          </a:p>
          <a:p>
            <a:pPr marL="800100" lvl="1" indent="-342900">
              <a:buFont typeface="+mj-lt"/>
              <a:buAutoNum type="arabicPeriod"/>
            </a:pPr>
            <a:r>
              <a:rPr lang="en-GB" sz="2400" dirty="0"/>
              <a:t>Hash from previous block</a:t>
            </a:r>
            <a:endParaRPr lang="en-GB" sz="3200" dirty="0"/>
          </a:p>
          <a:p>
            <a:pPr marL="800100" lvl="1" indent="-342900">
              <a:buFont typeface="+mj-lt"/>
              <a:buAutoNum type="arabicPeriod"/>
            </a:pPr>
            <a:r>
              <a:rPr lang="en-GB" sz="2400" dirty="0"/>
              <a:t>Merkle tree hash containing transactions</a:t>
            </a:r>
            <a:endParaRPr lang="en-GB" sz="3200" dirty="0"/>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Other than the block header there is the list of all block transactions contained in the </a:t>
            </a:r>
            <a:r>
              <a:rPr lang="en-GB" sz="2400" b="1" dirty="0"/>
              <a:t>Merkle tree </a:t>
            </a:r>
            <a:r>
              <a:rPr lang="en-GB" sz="2400" dirty="0"/>
              <a:t>(data structure efficient to verify by hash that transactions have not been altered)</a:t>
            </a:r>
            <a:endParaRPr lang="en-GB" sz="3200" dirty="0"/>
          </a:p>
        </p:txBody>
      </p:sp>
      <p:pic>
        <p:nvPicPr>
          <p:cNvPr id="5" name="image19.jpeg">
            <a:extLst>
              <a:ext uri="{FF2B5EF4-FFF2-40B4-BE49-F238E27FC236}">
                <a16:creationId xmlns:a16="http://schemas.microsoft.com/office/drawing/2014/main" id="{5B774BC3-DC8C-6147-A027-7BC5CF7FC1B7}"/>
              </a:ext>
            </a:extLst>
          </p:cNvPr>
          <p:cNvPicPr/>
          <p:nvPr/>
        </p:nvPicPr>
        <p:blipFill rotWithShape="1">
          <a:blip r:embed="rId3" cstate="print"/>
          <a:srcRect l="26345" t="45662" r="22514" b="2647"/>
          <a:stretch/>
        </p:blipFill>
        <p:spPr>
          <a:xfrm>
            <a:off x="7285382" y="1264891"/>
            <a:ext cx="4068418" cy="3275474"/>
          </a:xfrm>
          <a:prstGeom prst="rect">
            <a:avLst/>
          </a:prstGeom>
        </p:spPr>
      </p:pic>
    </p:spTree>
    <p:extLst>
      <p:ext uri="{BB962C8B-B14F-4D97-AF65-F5344CB8AC3E}">
        <p14:creationId xmlns:p14="http://schemas.microsoft.com/office/powerpoint/2010/main" val="34002143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How to validate a block?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61</a:t>
            </a:fld>
            <a:endParaRPr lang="en-US" dirty="0"/>
          </a:p>
        </p:txBody>
      </p:sp>
      <p:sp>
        <p:nvSpPr>
          <p:cNvPr id="3" name="Rettangolo 2">
            <a:extLst>
              <a:ext uri="{FF2B5EF4-FFF2-40B4-BE49-F238E27FC236}">
                <a16:creationId xmlns:a16="http://schemas.microsoft.com/office/drawing/2014/main" id="{6A7DB48F-69E9-234E-9658-CFC80A537B44}"/>
              </a:ext>
            </a:extLst>
          </p:cNvPr>
          <p:cNvSpPr/>
          <p:nvPr/>
        </p:nvSpPr>
        <p:spPr>
          <a:xfrm>
            <a:off x="586409" y="1582341"/>
            <a:ext cx="10767391" cy="4893647"/>
          </a:xfrm>
          <a:prstGeom prst="rect">
            <a:avLst/>
          </a:prstGeom>
        </p:spPr>
        <p:txBody>
          <a:bodyPr wrap="square">
            <a:spAutoFit/>
          </a:bodyPr>
          <a:lstStyle/>
          <a:p>
            <a:pPr marL="285750" indent="-285750">
              <a:buFont typeface="Arial" panose="020B0604020202020204" pitchFamily="34" charset="0"/>
              <a:buChar char="•"/>
            </a:pPr>
            <a:r>
              <a:rPr lang="en-GB" sz="2400" dirty="0">
                <a:solidFill>
                  <a:srgbClr val="000000"/>
                </a:solidFill>
                <a:latin typeface="Tahoma" panose="020B0604030504040204" pitchFamily="34" charset="0"/>
              </a:rPr>
              <a:t>A block is validated by solving the computational problem of finding a hash (SHA2-256) of the header that starts with a given number of zeros</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The hash varied by varying the </a:t>
            </a:r>
            <a:r>
              <a:rPr lang="en-GB" sz="2400" b="1" dirty="0">
                <a:solidFill>
                  <a:srgbClr val="000000"/>
                </a:solidFill>
                <a:latin typeface="Tahoma" panose="020B0604030504040204" pitchFamily="34" charset="0"/>
              </a:rPr>
              <a:t>nonce</a:t>
            </a:r>
            <a:r>
              <a:rPr lang="en-GB" sz="2400" dirty="0">
                <a:solidFill>
                  <a:srgbClr val="000000"/>
                </a:solidFill>
                <a:latin typeface="Tahoma" panose="020B0604030504040204" pitchFamily="34" charset="0"/>
              </a:rPr>
              <a:t> and, if not enough, by varying other data such as date-time, Coinbase, Merkle tree</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The first miner that finds a valid block notifies the network, accepts it and starts validating the next block</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The difficulty of the problem (no. of initial hash zeros) has changed by the system as a function of the total hashing power of the network</a:t>
            </a:r>
          </a:p>
          <a:p>
            <a:pPr marL="285750" indent="-285750">
              <a:buFont typeface="Arial" panose="020B0604020202020204" pitchFamily="34" charset="0"/>
              <a:buChar char="•"/>
            </a:pPr>
            <a:endParaRPr lang="en-GB" sz="24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400" dirty="0">
                <a:solidFill>
                  <a:srgbClr val="000000"/>
                </a:solidFill>
                <a:latin typeface="Tahoma" panose="020B0604030504040204" pitchFamily="34" charset="0"/>
              </a:rPr>
              <a:t>The goal is to have about one validation every 10 mins</a:t>
            </a:r>
            <a:endParaRPr lang="en-GB" dirty="0"/>
          </a:p>
        </p:txBody>
      </p:sp>
    </p:spTree>
    <p:extLst>
      <p:ext uri="{BB962C8B-B14F-4D97-AF65-F5344CB8AC3E}">
        <p14:creationId xmlns:p14="http://schemas.microsoft.com/office/powerpoint/2010/main" val="20910534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Hash rate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62</a:t>
            </a:fld>
            <a:endParaRPr lang="en-US" dirty="0"/>
          </a:p>
        </p:txBody>
      </p:sp>
      <p:pic>
        <p:nvPicPr>
          <p:cNvPr id="4" name="image20.jpeg">
            <a:extLst>
              <a:ext uri="{FF2B5EF4-FFF2-40B4-BE49-F238E27FC236}">
                <a16:creationId xmlns:a16="http://schemas.microsoft.com/office/drawing/2014/main" id="{8BE21A6C-9707-5F4C-8815-B850E1791625}"/>
              </a:ext>
            </a:extLst>
          </p:cNvPr>
          <p:cNvPicPr/>
          <p:nvPr/>
        </p:nvPicPr>
        <p:blipFill rotWithShape="1">
          <a:blip r:embed="rId3" cstate="print"/>
          <a:srcRect t="7210" b="11319"/>
          <a:stretch/>
        </p:blipFill>
        <p:spPr>
          <a:xfrm>
            <a:off x="1631014" y="1552004"/>
            <a:ext cx="8556595" cy="4770782"/>
          </a:xfrm>
          <a:prstGeom prst="rect">
            <a:avLst/>
          </a:prstGeom>
        </p:spPr>
      </p:pic>
      <p:sp>
        <p:nvSpPr>
          <p:cNvPr id="3" name="CasellaDiTesto 2">
            <a:extLst>
              <a:ext uri="{FF2B5EF4-FFF2-40B4-BE49-F238E27FC236}">
                <a16:creationId xmlns:a16="http://schemas.microsoft.com/office/drawing/2014/main" id="{CFA7E070-E18D-A44E-8881-3E9234046585}"/>
              </a:ext>
            </a:extLst>
          </p:cNvPr>
          <p:cNvSpPr txBox="1"/>
          <p:nvPr/>
        </p:nvSpPr>
        <p:spPr>
          <a:xfrm>
            <a:off x="2179983" y="1557365"/>
            <a:ext cx="1308652" cy="369332"/>
          </a:xfrm>
          <a:prstGeom prst="rect">
            <a:avLst/>
          </a:prstGeom>
          <a:noFill/>
        </p:spPr>
        <p:txBody>
          <a:bodyPr wrap="square" rtlCol="0">
            <a:spAutoFit/>
          </a:bodyPr>
          <a:lstStyle/>
          <a:p>
            <a:r>
              <a:rPr lang="en-GB" dirty="0"/>
              <a:t>T Hash/s</a:t>
            </a:r>
          </a:p>
        </p:txBody>
      </p:sp>
      <p:sp>
        <p:nvSpPr>
          <p:cNvPr id="7" name="CasellaDiTesto 6">
            <a:extLst>
              <a:ext uri="{FF2B5EF4-FFF2-40B4-BE49-F238E27FC236}">
                <a16:creationId xmlns:a16="http://schemas.microsoft.com/office/drawing/2014/main" id="{53A7F531-05AD-5F43-A0CC-BCA0EDC0B32E}"/>
              </a:ext>
            </a:extLst>
          </p:cNvPr>
          <p:cNvSpPr txBox="1"/>
          <p:nvPr/>
        </p:nvSpPr>
        <p:spPr>
          <a:xfrm>
            <a:off x="10053976" y="6052171"/>
            <a:ext cx="1308652" cy="369332"/>
          </a:xfrm>
          <a:prstGeom prst="rect">
            <a:avLst/>
          </a:prstGeom>
          <a:noFill/>
        </p:spPr>
        <p:txBody>
          <a:bodyPr wrap="square" rtlCol="0">
            <a:spAutoFit/>
          </a:bodyPr>
          <a:lstStyle/>
          <a:p>
            <a:r>
              <a:rPr lang="en-GB" dirty="0"/>
              <a:t>year</a:t>
            </a:r>
          </a:p>
        </p:txBody>
      </p:sp>
    </p:spTree>
    <p:extLst>
      <p:ext uri="{BB962C8B-B14F-4D97-AF65-F5344CB8AC3E}">
        <p14:creationId xmlns:p14="http://schemas.microsoft.com/office/powerpoint/2010/main" val="25981670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Miners hardware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63</a:t>
            </a:fld>
            <a:endParaRPr lang="en-US" dirty="0"/>
          </a:p>
        </p:txBody>
      </p:sp>
      <p:pic>
        <p:nvPicPr>
          <p:cNvPr id="4" name="image22.jpeg">
            <a:extLst>
              <a:ext uri="{FF2B5EF4-FFF2-40B4-BE49-F238E27FC236}">
                <a16:creationId xmlns:a16="http://schemas.microsoft.com/office/drawing/2014/main" id="{A6818D4C-59A4-8348-94DF-C7C6A3A22D85}"/>
              </a:ext>
            </a:extLst>
          </p:cNvPr>
          <p:cNvPicPr/>
          <p:nvPr/>
        </p:nvPicPr>
        <p:blipFill rotWithShape="1">
          <a:blip r:embed="rId3" cstate="print"/>
          <a:srcRect l="60532" t="52548" r="1250" b="8268"/>
          <a:stretch/>
        </p:blipFill>
        <p:spPr>
          <a:xfrm>
            <a:off x="7364895" y="1654670"/>
            <a:ext cx="3269975" cy="2445391"/>
          </a:xfrm>
          <a:prstGeom prst="rect">
            <a:avLst/>
          </a:prstGeom>
        </p:spPr>
      </p:pic>
      <p:sp>
        <p:nvSpPr>
          <p:cNvPr id="3" name="CasellaDiTesto 2">
            <a:extLst>
              <a:ext uri="{FF2B5EF4-FFF2-40B4-BE49-F238E27FC236}">
                <a16:creationId xmlns:a16="http://schemas.microsoft.com/office/drawing/2014/main" id="{3CC2454D-BCDD-6B4E-B933-C4D77A7ED602}"/>
              </a:ext>
            </a:extLst>
          </p:cNvPr>
          <p:cNvSpPr txBox="1"/>
          <p:nvPr/>
        </p:nvSpPr>
        <p:spPr>
          <a:xfrm>
            <a:off x="559904" y="1977887"/>
            <a:ext cx="6695661"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At the beginning were adopted the laptop of the first participants</a:t>
            </a:r>
          </a:p>
          <a:p>
            <a:pPr marL="800100" lvl="1" indent="-342900">
              <a:buFont typeface="+mj-lt"/>
              <a:buAutoNum type="arabicPeriod"/>
            </a:pPr>
            <a:r>
              <a:rPr lang="en-GB" sz="2400" dirty="0"/>
              <a:t>BTC did not have value</a:t>
            </a:r>
          </a:p>
          <a:p>
            <a:pPr marL="800100" lvl="1" indent="-342900">
              <a:buFont typeface="+mj-lt"/>
              <a:buAutoNum type="arabicPeriod"/>
            </a:pPr>
            <a:r>
              <a:rPr lang="en-GB" sz="2400" dirty="0"/>
              <a:t>Hash power: 1 </a:t>
            </a:r>
            <a:r>
              <a:rPr lang="en-GB" sz="2400" dirty="0" err="1"/>
              <a:t>MHash</a:t>
            </a:r>
            <a:r>
              <a:rPr lang="en-GB" sz="2400" dirty="0"/>
              <a:t>/s</a:t>
            </a:r>
          </a:p>
          <a:p>
            <a:pPr marL="800100" lvl="1" indent="-342900">
              <a:buFont typeface="+mj-lt"/>
              <a:buAutoNum type="arabicPeriod"/>
            </a:pPr>
            <a:r>
              <a:rPr lang="en-GB" sz="2400" dirty="0"/>
              <a:t>Consumption: 4 kW/(</a:t>
            </a:r>
            <a:r>
              <a:rPr lang="en-GB" sz="2400" dirty="0" err="1"/>
              <a:t>GHash</a:t>
            </a:r>
            <a:r>
              <a:rPr lang="en-GB" sz="2400" dirty="0"/>
              <a:t>/s)</a:t>
            </a:r>
          </a:p>
          <a:p>
            <a:pPr marL="342900" indent="-342900">
              <a:buFont typeface="Arial" panose="020B0604020202020204" pitchFamily="34" charset="0"/>
              <a:buChar char="•"/>
            </a:pPr>
            <a:r>
              <a:rPr lang="en-GB" sz="2400" dirty="0"/>
              <a:t>From 2010 to 2011, came the GPU optimised for hashing</a:t>
            </a:r>
          </a:p>
          <a:p>
            <a:pPr marL="800100" lvl="1" indent="-342900">
              <a:buFont typeface="+mj-lt"/>
              <a:buAutoNum type="arabicPeriod"/>
            </a:pPr>
            <a:r>
              <a:rPr lang="en-GB" sz="2400" dirty="0"/>
              <a:t>Hash power: 1.5-2 </a:t>
            </a:r>
            <a:r>
              <a:rPr lang="en-GB" sz="2400" dirty="0" err="1"/>
              <a:t>MHash</a:t>
            </a:r>
            <a:r>
              <a:rPr lang="en-GB" sz="2400" dirty="0"/>
              <a:t>/s</a:t>
            </a:r>
          </a:p>
          <a:p>
            <a:pPr marL="800100" lvl="1" indent="-342900">
              <a:buFont typeface="+mj-lt"/>
              <a:buAutoNum type="arabicPeriod"/>
            </a:pPr>
            <a:r>
              <a:rPr lang="en-GB" sz="2400" dirty="0"/>
              <a:t>Consumption: 500 W/(</a:t>
            </a:r>
            <a:r>
              <a:rPr lang="en-GB" sz="2400" dirty="0" err="1"/>
              <a:t>GHash</a:t>
            </a:r>
            <a:r>
              <a:rPr lang="en-GB" sz="2400" dirty="0"/>
              <a:t>/s)</a:t>
            </a:r>
          </a:p>
        </p:txBody>
      </p:sp>
    </p:spTree>
    <p:extLst>
      <p:ext uri="{BB962C8B-B14F-4D97-AF65-F5344CB8AC3E}">
        <p14:creationId xmlns:p14="http://schemas.microsoft.com/office/powerpoint/2010/main" val="28163846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Miners hardware</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64</a:t>
            </a:fld>
            <a:endParaRPr lang="en-US" dirty="0"/>
          </a:p>
        </p:txBody>
      </p:sp>
      <p:pic>
        <p:nvPicPr>
          <p:cNvPr id="5" name="image23.jpeg">
            <a:extLst>
              <a:ext uri="{FF2B5EF4-FFF2-40B4-BE49-F238E27FC236}">
                <a16:creationId xmlns:a16="http://schemas.microsoft.com/office/drawing/2014/main" id="{CE69C9E7-6A8B-934F-B5BE-25BC15664618}"/>
              </a:ext>
            </a:extLst>
          </p:cNvPr>
          <p:cNvPicPr/>
          <p:nvPr/>
        </p:nvPicPr>
        <p:blipFill rotWithShape="1">
          <a:blip r:embed="rId3" cstate="print"/>
          <a:srcRect l="61462" t="10249" b="52301"/>
          <a:stretch/>
        </p:blipFill>
        <p:spPr>
          <a:xfrm>
            <a:off x="8150087" y="1109870"/>
            <a:ext cx="3297334" cy="2319130"/>
          </a:xfrm>
          <a:prstGeom prst="rect">
            <a:avLst/>
          </a:prstGeom>
        </p:spPr>
      </p:pic>
      <p:pic>
        <p:nvPicPr>
          <p:cNvPr id="7" name="image23.jpeg">
            <a:extLst>
              <a:ext uri="{FF2B5EF4-FFF2-40B4-BE49-F238E27FC236}">
                <a16:creationId xmlns:a16="http://schemas.microsoft.com/office/drawing/2014/main" id="{70E9CD4A-4C0B-5641-9C76-312DAFFFC965}"/>
              </a:ext>
            </a:extLst>
          </p:cNvPr>
          <p:cNvPicPr/>
          <p:nvPr/>
        </p:nvPicPr>
        <p:blipFill rotWithShape="1">
          <a:blip r:embed="rId3" cstate="print"/>
          <a:srcRect l="65488" t="60384" r="2140" b="12009"/>
          <a:stretch/>
        </p:blipFill>
        <p:spPr>
          <a:xfrm>
            <a:off x="8677717" y="4323886"/>
            <a:ext cx="2769704" cy="1709531"/>
          </a:xfrm>
          <a:prstGeom prst="rect">
            <a:avLst/>
          </a:prstGeom>
        </p:spPr>
      </p:pic>
      <p:sp>
        <p:nvSpPr>
          <p:cNvPr id="8" name="CasellaDiTesto 7">
            <a:extLst>
              <a:ext uri="{FF2B5EF4-FFF2-40B4-BE49-F238E27FC236}">
                <a16:creationId xmlns:a16="http://schemas.microsoft.com/office/drawing/2014/main" id="{04A0E7F3-923F-8A46-8A37-4145535BD358}"/>
              </a:ext>
            </a:extLst>
          </p:cNvPr>
          <p:cNvSpPr txBox="1"/>
          <p:nvPr/>
        </p:nvSpPr>
        <p:spPr>
          <a:xfrm>
            <a:off x="559904" y="1977887"/>
            <a:ext cx="6695661" cy="3416320"/>
          </a:xfrm>
          <a:prstGeom prst="rect">
            <a:avLst/>
          </a:prstGeom>
          <a:noFill/>
        </p:spPr>
        <p:txBody>
          <a:bodyPr wrap="square" rtlCol="0">
            <a:spAutoFit/>
          </a:bodyPr>
          <a:lstStyle/>
          <a:p>
            <a:pPr marL="285750" indent="-285750">
              <a:buFont typeface="Arial" panose="020B0604020202020204" pitchFamily="34" charset="0"/>
              <a:buChar char="•"/>
            </a:pPr>
            <a:r>
              <a:rPr lang="en-GB" sz="2400" dirty="0"/>
              <a:t>From 2012 to the end of 2013, the most adopted hardware was the programmable FPGA</a:t>
            </a:r>
          </a:p>
          <a:p>
            <a:pPr marL="800100" lvl="1" indent="-342900">
              <a:buFont typeface="+mj-lt"/>
              <a:buAutoNum type="arabicPeriod"/>
            </a:pPr>
            <a:r>
              <a:rPr lang="en-GB" sz="2400" dirty="0"/>
              <a:t>Hash power: 800 </a:t>
            </a:r>
            <a:r>
              <a:rPr lang="en-GB" sz="2400" dirty="0" err="1"/>
              <a:t>MHash</a:t>
            </a:r>
            <a:r>
              <a:rPr lang="en-GB" sz="2400" dirty="0"/>
              <a:t>/s</a:t>
            </a:r>
          </a:p>
          <a:p>
            <a:pPr marL="800100" lvl="1" indent="-342900">
              <a:buFont typeface="+mj-lt"/>
              <a:buAutoNum type="arabicPeriod"/>
            </a:pPr>
            <a:r>
              <a:rPr lang="en-GB" sz="2400" dirty="0"/>
              <a:t>Consumption: 500 W/(</a:t>
            </a:r>
            <a:r>
              <a:rPr lang="en-GB" sz="2400" dirty="0" err="1"/>
              <a:t>GHash</a:t>
            </a:r>
            <a:r>
              <a:rPr lang="en-GB" sz="2400" dirty="0"/>
              <a:t>/s)</a:t>
            </a:r>
          </a:p>
          <a:p>
            <a:pPr marL="342900" indent="-342900">
              <a:buFont typeface="Arial" panose="020B0604020202020204" pitchFamily="34" charset="0"/>
              <a:buChar char="•"/>
            </a:pPr>
            <a:r>
              <a:rPr lang="en-GB" sz="2400" dirty="0"/>
              <a:t>From 2014, the miners hardware are the embedded circuit (ASIC) developed specifically for mining:</a:t>
            </a:r>
          </a:p>
          <a:p>
            <a:pPr marL="800100" lvl="1" indent="-342900">
              <a:buFont typeface="+mj-lt"/>
              <a:buAutoNum type="arabicPeriod"/>
            </a:pPr>
            <a:r>
              <a:rPr lang="en-GB" sz="2400" dirty="0"/>
              <a:t>Hash power: 5-20 </a:t>
            </a:r>
            <a:r>
              <a:rPr lang="en-GB" sz="2400" dirty="0" err="1"/>
              <a:t>THash</a:t>
            </a:r>
            <a:r>
              <a:rPr lang="en-GB" sz="2400" dirty="0"/>
              <a:t>/s</a:t>
            </a:r>
          </a:p>
          <a:p>
            <a:pPr marL="800100" lvl="1" indent="-342900">
              <a:buFont typeface="+mj-lt"/>
              <a:buAutoNum type="arabicPeriod"/>
            </a:pPr>
            <a:r>
              <a:rPr lang="en-GB" sz="2400" dirty="0"/>
              <a:t>Consumption: 0.3 W/(</a:t>
            </a:r>
            <a:r>
              <a:rPr lang="en-GB" sz="2400" dirty="0" err="1"/>
              <a:t>GHash</a:t>
            </a:r>
            <a:r>
              <a:rPr lang="en-GB" sz="2400" dirty="0"/>
              <a:t>/s)</a:t>
            </a:r>
          </a:p>
        </p:txBody>
      </p:sp>
    </p:spTree>
    <p:extLst>
      <p:ext uri="{BB962C8B-B14F-4D97-AF65-F5344CB8AC3E}">
        <p14:creationId xmlns:p14="http://schemas.microsoft.com/office/powerpoint/2010/main" val="12226858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Modern mining farm</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65</a:t>
            </a:fld>
            <a:endParaRPr lang="en-US" dirty="0"/>
          </a:p>
        </p:txBody>
      </p:sp>
      <p:pic>
        <p:nvPicPr>
          <p:cNvPr id="4" name="image24.jpeg">
            <a:extLst>
              <a:ext uri="{FF2B5EF4-FFF2-40B4-BE49-F238E27FC236}">
                <a16:creationId xmlns:a16="http://schemas.microsoft.com/office/drawing/2014/main" id="{40637746-7FCE-6547-B95E-DF58E8B5C095}"/>
              </a:ext>
            </a:extLst>
          </p:cNvPr>
          <p:cNvPicPr/>
          <p:nvPr/>
        </p:nvPicPr>
        <p:blipFill rotWithShape="1">
          <a:blip r:embed="rId3" cstate="print"/>
          <a:srcRect l="6518" t="17988" b="18731"/>
          <a:stretch/>
        </p:blipFill>
        <p:spPr>
          <a:xfrm>
            <a:off x="2363684" y="1877338"/>
            <a:ext cx="7464632" cy="3949149"/>
          </a:xfrm>
          <a:prstGeom prst="rect">
            <a:avLst/>
          </a:prstGeom>
        </p:spPr>
      </p:pic>
    </p:spTree>
    <p:extLst>
      <p:ext uri="{BB962C8B-B14F-4D97-AF65-F5344CB8AC3E}">
        <p14:creationId xmlns:p14="http://schemas.microsoft.com/office/powerpoint/2010/main" val="35499834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Mining Pools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66</a:t>
            </a:fld>
            <a:endParaRPr lang="en-US" dirty="0"/>
          </a:p>
        </p:txBody>
      </p:sp>
      <p:sp>
        <p:nvSpPr>
          <p:cNvPr id="3" name="Rettangolo 2">
            <a:extLst>
              <a:ext uri="{FF2B5EF4-FFF2-40B4-BE49-F238E27FC236}">
                <a16:creationId xmlns:a16="http://schemas.microsoft.com/office/drawing/2014/main" id="{85B37E42-763E-F44E-9951-E24A17493E1C}"/>
              </a:ext>
            </a:extLst>
          </p:cNvPr>
          <p:cNvSpPr/>
          <p:nvPr/>
        </p:nvSpPr>
        <p:spPr>
          <a:xfrm>
            <a:off x="715617" y="1877338"/>
            <a:ext cx="10638183" cy="4093428"/>
          </a:xfrm>
          <a:prstGeom prst="rect">
            <a:avLst/>
          </a:prstGeom>
        </p:spPr>
        <p:txBody>
          <a:bodyPr wrap="square">
            <a:spAutoFit/>
          </a:bodyPr>
          <a:lstStyle/>
          <a:p>
            <a:pPr marL="285750" indent="-285750">
              <a:buFont typeface="Arial" panose="020B0604020202020204" pitchFamily="34" charset="0"/>
              <a:buChar char="•"/>
            </a:pPr>
            <a:r>
              <a:rPr lang="en-GB" sz="2000" dirty="0">
                <a:solidFill>
                  <a:srgbClr val="000000"/>
                </a:solidFill>
                <a:latin typeface="Tahoma" panose="020B0604030504040204" pitchFamily="34" charset="0"/>
              </a:rPr>
              <a:t>In practice, (almost) no miner operates alone</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Miners have been gathering in "pool" for several years to pool resources and optimize mining</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A pool organizes the work of the contributed hardware, so that the required hash search is carried out by all in parallel, without duplication</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Currently, there are about twenty main pools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 six largest validate about 60% of blocks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 first two (</a:t>
            </a:r>
            <a:r>
              <a:rPr lang="en-GB" sz="2000" dirty="0" err="1">
                <a:solidFill>
                  <a:srgbClr val="000000"/>
                </a:solidFill>
                <a:latin typeface="Tahoma" panose="020B0604030504040204" pitchFamily="34" charset="0"/>
              </a:rPr>
              <a:t>Poolin</a:t>
            </a:r>
            <a:r>
              <a:rPr lang="en-GB" sz="2000" dirty="0">
                <a:solidFill>
                  <a:srgbClr val="000000"/>
                </a:solidFill>
                <a:latin typeface="Tahoma" panose="020B0604030504040204" pitchFamily="34" charset="0"/>
              </a:rPr>
              <a:t> and F2pool at 03/2020) validate about 44% of blocks</a:t>
            </a:r>
            <a:endParaRPr lang="en-GB" sz="2000" dirty="0"/>
          </a:p>
        </p:txBody>
      </p:sp>
    </p:spTree>
    <p:extLst>
      <p:ext uri="{BB962C8B-B14F-4D97-AF65-F5344CB8AC3E}">
        <p14:creationId xmlns:p14="http://schemas.microsoft.com/office/powerpoint/2010/main" val="6884255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 of blocks validated by pools at 03/2020</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67</a:t>
            </a:fld>
            <a:endParaRPr lang="en-US" dirty="0"/>
          </a:p>
        </p:txBody>
      </p:sp>
      <p:pic>
        <p:nvPicPr>
          <p:cNvPr id="4" name="image26.jpeg">
            <a:extLst>
              <a:ext uri="{FF2B5EF4-FFF2-40B4-BE49-F238E27FC236}">
                <a16:creationId xmlns:a16="http://schemas.microsoft.com/office/drawing/2014/main" id="{935468E3-32C9-0848-A12C-9AA53C04BAE5}"/>
              </a:ext>
            </a:extLst>
          </p:cNvPr>
          <p:cNvPicPr/>
          <p:nvPr/>
        </p:nvPicPr>
        <p:blipFill rotWithShape="1">
          <a:blip r:embed="rId3" cstate="print"/>
          <a:srcRect t="9874" r="3878" b="3270"/>
          <a:stretch/>
        </p:blipFill>
        <p:spPr>
          <a:xfrm>
            <a:off x="2798286" y="1570382"/>
            <a:ext cx="6595428" cy="4752404"/>
          </a:xfrm>
          <a:prstGeom prst="rect">
            <a:avLst/>
          </a:prstGeom>
        </p:spPr>
      </p:pic>
    </p:spTree>
    <p:extLst>
      <p:ext uri="{BB962C8B-B14F-4D97-AF65-F5344CB8AC3E}">
        <p14:creationId xmlns:p14="http://schemas.microsoft.com/office/powerpoint/2010/main" val="11281383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Sending transactions to blocks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68</a:t>
            </a:fld>
            <a:endParaRPr lang="en-US" dirty="0"/>
          </a:p>
        </p:txBody>
      </p:sp>
      <p:sp>
        <p:nvSpPr>
          <p:cNvPr id="3" name="Rettangolo 2">
            <a:extLst>
              <a:ext uri="{FF2B5EF4-FFF2-40B4-BE49-F238E27FC236}">
                <a16:creationId xmlns:a16="http://schemas.microsoft.com/office/drawing/2014/main" id="{F953ECFE-3ABB-424D-BAE1-011AD680638A}"/>
              </a:ext>
            </a:extLst>
          </p:cNvPr>
          <p:cNvSpPr/>
          <p:nvPr/>
        </p:nvSpPr>
        <p:spPr>
          <a:xfrm>
            <a:off x="606288" y="1750657"/>
            <a:ext cx="10595112" cy="4093428"/>
          </a:xfrm>
          <a:prstGeom prst="rect">
            <a:avLst/>
          </a:prstGeom>
        </p:spPr>
        <p:txBody>
          <a:bodyPr wrap="square">
            <a:spAutoFit/>
          </a:bodyPr>
          <a:lstStyle/>
          <a:p>
            <a:pPr marL="342900" indent="-342900">
              <a:buFont typeface="Arial" panose="020B0604020202020204" pitchFamily="34" charset="0"/>
              <a:buChar char="•"/>
            </a:pPr>
            <a:r>
              <a:rPr lang="en-GB" sz="2000" dirty="0">
                <a:solidFill>
                  <a:srgbClr val="000000"/>
                </a:solidFill>
                <a:latin typeface="Tahoma" panose="020B0604030504040204" pitchFamily="34" charset="0"/>
              </a:rPr>
              <a:t>Transactions sent to the Bitcoin network for validation are called "</a:t>
            </a:r>
            <a:r>
              <a:rPr lang="en-GB" sz="2000" b="1" dirty="0">
                <a:solidFill>
                  <a:srgbClr val="000000"/>
                </a:solidFill>
                <a:latin typeface="Tahoma" panose="020B0604030504040204" pitchFamily="34" charset="0"/>
              </a:rPr>
              <a:t>unconfirmed transactions</a:t>
            </a:r>
            <a:r>
              <a:rPr lang="en-GB" sz="2000" dirty="0">
                <a:solidFill>
                  <a:srgbClr val="000000"/>
                </a:solidFill>
                <a:latin typeface="Tahoma" panose="020B0604030504040204" pitchFamily="34" charset="0"/>
              </a:rPr>
              <a:t>”</a:t>
            </a:r>
          </a:p>
          <a:p>
            <a:pPr marL="342900" indent="-342900">
              <a:buFont typeface="Arial" panose="020B0604020202020204" pitchFamily="34" charset="0"/>
              <a:buChar char="•"/>
            </a:pPr>
            <a:endParaRPr lang="en-GB" sz="20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000" dirty="0">
                <a:solidFill>
                  <a:srgbClr val="000000"/>
                </a:solidFill>
                <a:latin typeface="Tahoma" panose="020B0604030504040204" pitchFamily="34" charset="0"/>
              </a:rPr>
              <a:t>If a </a:t>
            </a:r>
            <a:r>
              <a:rPr lang="en-GB" sz="2200" dirty="0">
                <a:solidFill>
                  <a:srgbClr val="000000"/>
                </a:solidFill>
                <a:latin typeface="Tahoma" panose="020B0604030504040204" pitchFamily="34" charset="0"/>
              </a:rPr>
              <a:t>transaction</a:t>
            </a:r>
            <a:r>
              <a:rPr lang="en-GB" sz="2000" dirty="0">
                <a:solidFill>
                  <a:srgbClr val="000000"/>
                </a:solidFill>
                <a:latin typeface="Tahoma" panose="020B0604030504040204" pitchFamily="34" charset="0"/>
              </a:rPr>
              <a:t> is entered in a block that is validated, it becomes "</a:t>
            </a:r>
            <a:r>
              <a:rPr lang="en-GB" sz="2000" b="1" dirty="0">
                <a:solidFill>
                  <a:srgbClr val="000000"/>
                </a:solidFill>
                <a:latin typeface="Tahoma" panose="020B0604030504040204" pitchFamily="34" charset="0"/>
              </a:rPr>
              <a:t>confirmed</a:t>
            </a:r>
            <a:r>
              <a:rPr lang="en-GB" sz="2000" dirty="0">
                <a:solidFill>
                  <a:srgbClr val="000000"/>
                </a:solidFill>
                <a:latin typeface="Tahoma" panose="020B0604030504040204" pitchFamily="34" charset="0"/>
              </a:rPr>
              <a:t>”</a:t>
            </a:r>
          </a:p>
          <a:p>
            <a:pPr marL="342900" indent="-342900">
              <a:buFont typeface="Arial" panose="020B0604020202020204" pitchFamily="34" charset="0"/>
              <a:buChar char="•"/>
            </a:pPr>
            <a:endParaRPr lang="en-GB" sz="20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000" dirty="0">
                <a:solidFill>
                  <a:srgbClr val="000000"/>
                </a:solidFill>
                <a:latin typeface="Tahoma" panose="020B0604030504040204" pitchFamily="34" charset="0"/>
              </a:rPr>
              <a:t>Nodes maintain a list of unconfirmed transactions, called an unconfirmed transactions' memory pool, or </a:t>
            </a:r>
            <a:r>
              <a:rPr lang="en-GB" sz="2000" b="1" dirty="0">
                <a:solidFill>
                  <a:srgbClr val="000000"/>
                </a:solidFill>
                <a:latin typeface="Tahoma" panose="020B0604030504040204" pitchFamily="34" charset="0"/>
              </a:rPr>
              <a:t>mempool</a:t>
            </a:r>
          </a:p>
          <a:p>
            <a:pPr marL="342900" indent="-342900">
              <a:buFont typeface="Arial" panose="020B0604020202020204" pitchFamily="34" charset="0"/>
              <a:buChar char="•"/>
            </a:pPr>
            <a:endParaRPr lang="en-GB" sz="20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000" dirty="0">
                <a:solidFill>
                  <a:srgbClr val="000000"/>
                </a:solidFill>
                <a:latin typeface="Tahoma" panose="020B0604030504040204" pitchFamily="34" charset="0"/>
              </a:rPr>
              <a:t>In order to be added to the mempool, a transaction still needs to be validated, and does not need to spend input already spent on a transaction already contained in the mempool</a:t>
            </a:r>
          </a:p>
          <a:p>
            <a:pPr marL="342900" indent="-342900">
              <a:buFont typeface="Arial" panose="020B0604020202020204" pitchFamily="34" charset="0"/>
              <a:buChar char="•"/>
            </a:pPr>
            <a:endParaRPr lang="en-GB" sz="20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000" dirty="0">
                <a:solidFill>
                  <a:srgbClr val="000000"/>
                </a:solidFill>
                <a:latin typeface="Tahoma" panose="020B0604030504040204" pitchFamily="34" charset="0"/>
              </a:rPr>
              <a:t>Validated transactions from </a:t>
            </a:r>
            <a:r>
              <a:rPr lang="en-GB" sz="2000" b="1" dirty="0">
                <a:solidFill>
                  <a:srgbClr val="000000"/>
                </a:solidFill>
                <a:latin typeface="Tahoma" panose="020B0604030504040204" pitchFamily="34" charset="0"/>
              </a:rPr>
              <a:t>orphaned blocks </a:t>
            </a:r>
            <a:r>
              <a:rPr lang="en-GB" sz="2000" dirty="0">
                <a:solidFill>
                  <a:srgbClr val="000000"/>
                </a:solidFill>
                <a:latin typeface="Tahoma" panose="020B0604030504040204" pitchFamily="34" charset="0"/>
              </a:rPr>
              <a:t>(see below) and not in the correct BC are </a:t>
            </a:r>
            <a:r>
              <a:rPr lang="en-GB" sz="2000" b="1" dirty="0">
                <a:solidFill>
                  <a:srgbClr val="000000"/>
                </a:solidFill>
                <a:latin typeface="Tahoma" panose="020B0604030504040204" pitchFamily="34" charset="0"/>
              </a:rPr>
              <a:t>returned to the mempool</a:t>
            </a:r>
            <a:endParaRPr lang="en-GB" sz="2000" b="1" dirty="0"/>
          </a:p>
        </p:txBody>
      </p:sp>
    </p:spTree>
    <p:extLst>
      <p:ext uri="{BB962C8B-B14F-4D97-AF65-F5344CB8AC3E}">
        <p14:creationId xmlns:p14="http://schemas.microsoft.com/office/powerpoint/2010/main" val="25810716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Validation of blocks: problems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69</a:t>
            </a:fld>
            <a:endParaRPr lang="en-US" dirty="0"/>
          </a:p>
        </p:txBody>
      </p:sp>
      <p:sp>
        <p:nvSpPr>
          <p:cNvPr id="3" name="Rettangolo 2">
            <a:extLst>
              <a:ext uri="{FF2B5EF4-FFF2-40B4-BE49-F238E27FC236}">
                <a16:creationId xmlns:a16="http://schemas.microsoft.com/office/drawing/2014/main" id="{DDAB8A49-A510-7D4C-8759-62D324AE1DBB}"/>
              </a:ext>
            </a:extLst>
          </p:cNvPr>
          <p:cNvSpPr/>
          <p:nvPr/>
        </p:nvSpPr>
        <p:spPr>
          <a:xfrm>
            <a:off x="586409" y="1611511"/>
            <a:ext cx="10605052" cy="4493538"/>
          </a:xfrm>
          <a:prstGeom prst="rect">
            <a:avLst/>
          </a:prstGeom>
        </p:spPr>
        <p:txBody>
          <a:bodyPr wrap="square">
            <a:spAutoFit/>
          </a:bodyPr>
          <a:lstStyle/>
          <a:p>
            <a:pPr marL="342900" indent="-342900">
              <a:buFont typeface="Arial" panose="020B0604020202020204" pitchFamily="34" charset="0"/>
              <a:buChar char="•"/>
            </a:pPr>
            <a:r>
              <a:rPr lang="en-GB" sz="2200" dirty="0">
                <a:solidFill>
                  <a:srgbClr val="000000"/>
                </a:solidFill>
                <a:latin typeface="Tahoma" panose="020B0604030504040204" pitchFamily="34" charset="0"/>
              </a:rPr>
              <a:t>If a transaction grants a fee that the miners consider too low, it remains in the mempool until it is withdrawn, or until some miner inserts it into a block that is then validated</a:t>
            </a:r>
          </a:p>
          <a:p>
            <a:pPr marL="342900" indent="-342900">
              <a:buFont typeface="Arial" panose="020B0604020202020204" pitchFamily="34" charset="0"/>
              <a:buChar char="•"/>
            </a:pPr>
            <a:endParaRPr lang="en-GB" sz="22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200" dirty="0">
                <a:solidFill>
                  <a:srgbClr val="000000"/>
                </a:solidFill>
                <a:latin typeface="Tahoma" panose="020B0604030504040204" pitchFamily="34" charset="0"/>
              </a:rPr>
              <a:t>Currently, the blocks have a max. size of 1MB, so they can contain at most about 2000 transactions. The net in 2016 has practically reached the limit of 3-4 transactions per second</a:t>
            </a:r>
          </a:p>
          <a:p>
            <a:pPr marL="342900" indent="-342900">
              <a:buFont typeface="Arial" panose="020B0604020202020204" pitchFamily="34" charset="0"/>
              <a:buChar char="•"/>
            </a:pPr>
            <a:endParaRPr lang="en-GB" sz="22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200" dirty="0">
                <a:solidFill>
                  <a:srgbClr val="000000"/>
                </a:solidFill>
                <a:latin typeface="Tahoma" panose="020B0604030504040204" pitchFamily="34" charset="0"/>
              </a:rPr>
              <a:t>Rarely, two miners can validate a block almost simultaneously, communicating it to the network</a:t>
            </a:r>
          </a:p>
          <a:p>
            <a:pPr marL="342900" indent="-342900">
              <a:buFont typeface="Arial" panose="020B0604020202020204" pitchFamily="34" charset="0"/>
              <a:buChar char="•"/>
            </a:pPr>
            <a:endParaRPr lang="en-GB" sz="22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200" dirty="0">
                <a:solidFill>
                  <a:srgbClr val="000000"/>
                </a:solidFill>
                <a:latin typeface="Tahoma" panose="020B0604030504040204" pitchFamily="34" charset="0"/>
              </a:rPr>
              <a:t>In this case, one part of the miners accepts the first block and one part the second...</a:t>
            </a:r>
            <a:endParaRPr lang="en-GB" sz="2200" dirty="0"/>
          </a:p>
        </p:txBody>
      </p:sp>
    </p:spTree>
    <p:extLst>
      <p:ext uri="{BB962C8B-B14F-4D97-AF65-F5344CB8AC3E}">
        <p14:creationId xmlns:p14="http://schemas.microsoft.com/office/powerpoint/2010/main" val="136401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E5DCD-D96F-4806-9A31-085EF294D4F7}"/>
              </a:ext>
            </a:extLst>
          </p:cNvPr>
          <p:cNvSpPr>
            <a:spLocks noGrp="1"/>
          </p:cNvSpPr>
          <p:nvPr>
            <p:ph type="title"/>
          </p:nvPr>
        </p:nvSpPr>
        <p:spPr>
          <a:xfrm>
            <a:off x="838199" y="824583"/>
            <a:ext cx="10729913" cy="1052755"/>
          </a:xfrm>
        </p:spPr>
        <p:txBody>
          <a:bodyPr/>
          <a:lstStyle/>
          <a:p>
            <a:r>
              <a:rPr lang="en-GB" dirty="0"/>
              <a:t>But first let us ask ourselves: What is money?</a:t>
            </a:r>
          </a:p>
        </p:txBody>
      </p:sp>
      <p:sp>
        <p:nvSpPr>
          <p:cNvPr id="6" name="Slide Number Placeholder 5">
            <a:extLst>
              <a:ext uri="{FF2B5EF4-FFF2-40B4-BE49-F238E27FC236}">
                <a16:creationId xmlns:a16="http://schemas.microsoft.com/office/drawing/2014/main" id="{13004379-5902-4912-8CCA-9A42BF792C77}"/>
              </a:ext>
            </a:extLst>
          </p:cNvPr>
          <p:cNvSpPr>
            <a:spLocks noGrp="1"/>
          </p:cNvSpPr>
          <p:nvPr>
            <p:ph type="sldNum" sz="quarter" idx="12"/>
          </p:nvPr>
        </p:nvSpPr>
        <p:spPr>
          <a:xfrm>
            <a:off x="5702200" y="6333671"/>
            <a:ext cx="787600" cy="365125"/>
          </a:xfrm>
        </p:spPr>
        <p:txBody>
          <a:bodyPr/>
          <a:lstStyle/>
          <a:p>
            <a:pPr algn="ctr"/>
            <a:fld id="{B14DC977-BC50-43F6-B379-4F14C4286E89}" type="slidenum">
              <a:rPr lang="en-US" smtClean="0"/>
              <a:pPr algn="ctr"/>
              <a:t>7</a:t>
            </a:fld>
            <a:endParaRPr lang="en-US" dirty="0"/>
          </a:p>
        </p:txBody>
      </p:sp>
      <p:sp>
        <p:nvSpPr>
          <p:cNvPr id="7" name="Rectangle 6">
            <a:extLst>
              <a:ext uri="{FF2B5EF4-FFF2-40B4-BE49-F238E27FC236}">
                <a16:creationId xmlns:a16="http://schemas.microsoft.com/office/drawing/2014/main" id="{5544895A-8911-4255-9B65-CD700157EEC6}"/>
              </a:ext>
            </a:extLst>
          </p:cNvPr>
          <p:cNvSpPr/>
          <p:nvPr/>
        </p:nvSpPr>
        <p:spPr>
          <a:xfrm>
            <a:off x="874713" y="1874350"/>
            <a:ext cx="10693399" cy="4478149"/>
          </a:xfrm>
          <a:prstGeom prst="rect">
            <a:avLst/>
          </a:prstGeom>
        </p:spPr>
        <p:txBody>
          <a:bodyPr wrap="square">
            <a:spAutoFit/>
          </a:bodyPr>
          <a:lstStyle/>
          <a:p>
            <a:pPr marL="285750" indent="-285750">
              <a:spcBef>
                <a:spcPts val="600"/>
              </a:spcBef>
              <a:buFont typeface="Arial" panose="020B0604020202020204" pitchFamily="34" charset="0"/>
              <a:buChar char="•"/>
            </a:pPr>
            <a:r>
              <a:rPr lang="en-GB" sz="2400" dirty="0"/>
              <a:t>A means of exchange:</a:t>
            </a:r>
          </a:p>
          <a:p>
            <a:pPr marL="800100" lvl="1" indent="-342900">
              <a:spcBef>
                <a:spcPts val="600"/>
              </a:spcBef>
              <a:buFont typeface="+mj-lt"/>
              <a:buAutoNum type="arabicPeriod"/>
            </a:pPr>
            <a:r>
              <a:rPr lang="en-GB" sz="2400" dirty="0"/>
              <a:t>To exchange goods beyond simple trade</a:t>
            </a:r>
          </a:p>
          <a:p>
            <a:pPr marL="800100" lvl="1" indent="-342900">
              <a:spcBef>
                <a:spcPts val="600"/>
              </a:spcBef>
              <a:buFont typeface="+mj-lt"/>
              <a:buAutoNum type="arabicPeriod"/>
            </a:pPr>
            <a:r>
              <a:rPr lang="en-GB" sz="2400" dirty="0"/>
              <a:t>Official currencies may not be refused by law</a:t>
            </a:r>
          </a:p>
          <a:p>
            <a:pPr marL="342900" indent="-342900">
              <a:spcBef>
                <a:spcPts val="600"/>
              </a:spcBef>
              <a:buFont typeface="Arial" panose="020B0604020202020204" pitchFamily="34" charset="0"/>
              <a:buChar char="•"/>
            </a:pPr>
            <a:r>
              <a:rPr lang="en-GB" sz="2400" dirty="0"/>
              <a:t>One unit of account:</a:t>
            </a:r>
          </a:p>
          <a:p>
            <a:pPr marL="800100" lvl="1" indent="-342900">
              <a:spcBef>
                <a:spcPts val="600"/>
              </a:spcBef>
              <a:buFont typeface="+mj-lt"/>
              <a:buAutoNum type="arabicPeriod"/>
            </a:pPr>
            <a:r>
              <a:rPr lang="en-GB" sz="2400" dirty="0"/>
              <a:t>Recognisable, usable, divisible, transferable, difficult to fake</a:t>
            </a:r>
          </a:p>
          <a:p>
            <a:pPr marL="342900" indent="-342900">
              <a:spcBef>
                <a:spcPts val="600"/>
              </a:spcBef>
              <a:buFont typeface="Arial" panose="020B0604020202020204" pitchFamily="34" charset="0"/>
              <a:buChar char="•"/>
            </a:pPr>
            <a:r>
              <a:rPr lang="en-GB" sz="2400" dirty="0"/>
              <a:t>A value reserve:</a:t>
            </a:r>
          </a:p>
          <a:p>
            <a:pPr marL="800100" lvl="1" indent="-342900">
              <a:spcBef>
                <a:spcPts val="600"/>
              </a:spcBef>
              <a:buFont typeface="+mj-lt"/>
              <a:buAutoNum type="arabicPeriod"/>
            </a:pPr>
            <a:r>
              <a:rPr lang="en-GB" sz="2400" dirty="0"/>
              <a:t>Stable and durable</a:t>
            </a:r>
          </a:p>
          <a:p>
            <a:pPr marL="800100" lvl="1" indent="-342900">
              <a:spcBef>
                <a:spcPts val="600"/>
              </a:spcBef>
              <a:buFont typeface="+mj-lt"/>
              <a:buAutoNum type="arabicPeriod"/>
            </a:pPr>
            <a:r>
              <a:rPr lang="en-GB" sz="2400" dirty="0"/>
              <a:t>Not common</a:t>
            </a:r>
          </a:p>
          <a:p>
            <a:pPr marL="800100" lvl="1" indent="-342900">
              <a:spcBef>
                <a:spcPts val="600"/>
              </a:spcBef>
              <a:buFont typeface="+mj-lt"/>
              <a:buAutoNum type="arabicPeriod"/>
            </a:pPr>
            <a:r>
              <a:rPr lang="en-GB" sz="2400" dirty="0"/>
              <a:t>"Concentrated" in little space</a:t>
            </a:r>
          </a:p>
          <a:p>
            <a:pPr marL="342900" indent="-342900">
              <a:spcBef>
                <a:spcPts val="600"/>
              </a:spcBef>
              <a:buFont typeface="Arial" panose="020B0604020202020204" pitchFamily="34" charset="0"/>
              <a:buChar char="•"/>
            </a:pPr>
            <a:r>
              <a:rPr lang="en-GB" sz="2400" dirty="0"/>
              <a:t>Based on confidence that can be spent in the future.</a:t>
            </a:r>
          </a:p>
        </p:txBody>
      </p:sp>
    </p:spTree>
    <p:extLst>
      <p:ext uri="{BB962C8B-B14F-4D97-AF65-F5344CB8AC3E}">
        <p14:creationId xmlns:p14="http://schemas.microsoft.com/office/powerpoint/2010/main" val="19745833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70</a:t>
            </a:fld>
            <a:endParaRPr lang="en-US" dirty="0"/>
          </a:p>
        </p:txBody>
      </p:sp>
      <p:pic>
        <p:nvPicPr>
          <p:cNvPr id="5" name="image27.jpeg">
            <a:extLst>
              <a:ext uri="{FF2B5EF4-FFF2-40B4-BE49-F238E27FC236}">
                <a16:creationId xmlns:a16="http://schemas.microsoft.com/office/drawing/2014/main" id="{79A0CE2B-BCE3-C14F-98D8-459C9379EFE8}"/>
              </a:ext>
            </a:extLst>
          </p:cNvPr>
          <p:cNvPicPr/>
          <p:nvPr/>
        </p:nvPicPr>
        <p:blipFill rotWithShape="1">
          <a:blip r:embed="rId3" cstate="print"/>
          <a:srcRect l="82641" t="11451" b="23889"/>
          <a:stretch/>
        </p:blipFill>
        <p:spPr>
          <a:xfrm>
            <a:off x="9978887" y="1490869"/>
            <a:ext cx="1451843" cy="4035288"/>
          </a:xfrm>
          <a:prstGeom prst="rect">
            <a:avLst/>
          </a:prstGeom>
        </p:spPr>
      </p:pic>
      <p:sp>
        <p:nvSpPr>
          <p:cNvPr id="4" name="CasellaDiTesto 3">
            <a:extLst>
              <a:ext uri="{FF2B5EF4-FFF2-40B4-BE49-F238E27FC236}">
                <a16:creationId xmlns:a16="http://schemas.microsoft.com/office/drawing/2014/main" id="{E1E61F56-B9AD-4D4B-8433-4C345A7A3EA0}"/>
              </a:ext>
            </a:extLst>
          </p:cNvPr>
          <p:cNvSpPr txBox="1"/>
          <p:nvPr/>
        </p:nvSpPr>
        <p:spPr>
          <a:xfrm>
            <a:off x="606287" y="1728574"/>
            <a:ext cx="9213573" cy="4524315"/>
          </a:xfrm>
          <a:prstGeom prst="rect">
            <a:avLst/>
          </a:prstGeom>
          <a:noFill/>
        </p:spPr>
        <p:txBody>
          <a:bodyPr wrap="square" rtlCol="0">
            <a:spAutoFit/>
          </a:bodyPr>
          <a:lstStyle/>
          <a:p>
            <a:pPr marL="285750" indent="-285750">
              <a:buFont typeface="Arial" panose="020B0604020202020204" pitchFamily="34" charset="0"/>
              <a:buChar char="•"/>
            </a:pPr>
            <a:r>
              <a:rPr lang="en-GB" sz="2400" dirty="0"/>
              <a:t>When two miners validate their block in near real-time, there is a blockchain fork</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Some miners will accept the first block whilst the second the other one.</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However, after few times, all the miner will accept the chain of blocks that has the longest chain, abandoning the shortest chain and generating orphan blocks.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In figure the true blockchain is in black while the grey block represent the orphaned blocks. In green the </a:t>
            </a:r>
            <a:r>
              <a:rPr lang="en-GB" sz="2400" b="1" dirty="0"/>
              <a:t>Genesis Block </a:t>
            </a:r>
            <a:r>
              <a:rPr lang="en-GB" sz="2400" dirty="0"/>
              <a:t>(the very first block)</a:t>
            </a:r>
          </a:p>
        </p:txBody>
      </p:sp>
    </p:spTree>
    <p:extLst>
      <p:ext uri="{BB962C8B-B14F-4D97-AF65-F5344CB8AC3E}">
        <p14:creationId xmlns:p14="http://schemas.microsoft.com/office/powerpoint/2010/main" val="5381745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71</a:t>
            </a:fld>
            <a:endParaRPr lang="en-US" dirty="0"/>
          </a:p>
        </p:txBody>
      </p:sp>
      <p:sp>
        <p:nvSpPr>
          <p:cNvPr id="3" name="Rettangolo 2">
            <a:extLst>
              <a:ext uri="{FF2B5EF4-FFF2-40B4-BE49-F238E27FC236}">
                <a16:creationId xmlns:a16="http://schemas.microsoft.com/office/drawing/2014/main" id="{AA5531B8-88A6-7C4C-9CF0-8153CE7565BF}"/>
              </a:ext>
            </a:extLst>
          </p:cNvPr>
          <p:cNvSpPr/>
          <p:nvPr/>
        </p:nvSpPr>
        <p:spPr>
          <a:xfrm>
            <a:off x="738808" y="1702907"/>
            <a:ext cx="10714383" cy="4401205"/>
          </a:xfrm>
          <a:prstGeom prst="rect">
            <a:avLst/>
          </a:prstGeom>
        </p:spPr>
        <p:txBody>
          <a:bodyPr wrap="square">
            <a:spAutoFit/>
          </a:bodyPr>
          <a:lstStyle/>
          <a:p>
            <a:pPr marL="285750" indent="-285750">
              <a:buFont typeface="Arial" panose="020B0604020202020204" pitchFamily="34" charset="0"/>
              <a:buChar char="•"/>
            </a:pPr>
            <a:r>
              <a:rPr lang="en-GB" sz="2000" dirty="0">
                <a:solidFill>
                  <a:srgbClr val="000000"/>
                </a:solidFill>
                <a:latin typeface="Tahoma" panose="020B0604030504040204" pitchFamily="34" charset="0"/>
              </a:rPr>
              <a:t>In case of double validation, the two competing blocks will contain almost the same transactions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There is a strong likelihood that, in the two competing branches, the next two blocks are not yet validated almost simultaneously</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In this case, one of the two branches becomes longer than a block, and the miners choose the chain that contains it</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Otherwise, the two branches lengthen together, until one becomes longer than the other</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 mechanism is robust and prove its effectiveness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BC, anyway, includes orphaned blocks, which are ignored in transaction validation</a:t>
            </a:r>
            <a:endParaRPr lang="en-GB" sz="2000" dirty="0"/>
          </a:p>
        </p:txBody>
      </p:sp>
    </p:spTree>
    <p:extLst>
      <p:ext uri="{BB962C8B-B14F-4D97-AF65-F5344CB8AC3E}">
        <p14:creationId xmlns:p14="http://schemas.microsoft.com/office/powerpoint/2010/main" val="32857599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72</a:t>
            </a:fld>
            <a:endParaRPr lang="en-US" dirty="0"/>
          </a:p>
        </p:txBody>
      </p:sp>
      <p:pic>
        <p:nvPicPr>
          <p:cNvPr id="4" name="image28.jpeg">
            <a:extLst>
              <a:ext uri="{FF2B5EF4-FFF2-40B4-BE49-F238E27FC236}">
                <a16:creationId xmlns:a16="http://schemas.microsoft.com/office/drawing/2014/main" id="{E8A47045-56CC-6E40-96D0-8407F450093D}"/>
              </a:ext>
            </a:extLst>
          </p:cNvPr>
          <p:cNvPicPr/>
          <p:nvPr/>
        </p:nvPicPr>
        <p:blipFill rotWithShape="1">
          <a:blip r:embed="rId3" cstate="print"/>
          <a:srcRect l="3944" t="20749" b="15546"/>
          <a:stretch/>
        </p:blipFill>
        <p:spPr>
          <a:xfrm>
            <a:off x="1933672" y="1877338"/>
            <a:ext cx="8125874" cy="3975653"/>
          </a:xfrm>
          <a:prstGeom prst="rect">
            <a:avLst/>
          </a:prstGeom>
        </p:spPr>
      </p:pic>
    </p:spTree>
    <p:extLst>
      <p:ext uri="{BB962C8B-B14F-4D97-AF65-F5344CB8AC3E}">
        <p14:creationId xmlns:p14="http://schemas.microsoft.com/office/powerpoint/2010/main" val="1042706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73</a:t>
            </a:fld>
            <a:endParaRPr lang="en-US" dirty="0"/>
          </a:p>
        </p:txBody>
      </p:sp>
      <p:pic>
        <p:nvPicPr>
          <p:cNvPr id="4" name="image29.jpeg">
            <a:extLst>
              <a:ext uri="{FF2B5EF4-FFF2-40B4-BE49-F238E27FC236}">
                <a16:creationId xmlns:a16="http://schemas.microsoft.com/office/drawing/2014/main" id="{7871493B-D31E-2948-9710-723F59AD37C3}"/>
              </a:ext>
            </a:extLst>
          </p:cNvPr>
          <p:cNvPicPr/>
          <p:nvPr/>
        </p:nvPicPr>
        <p:blipFill rotWithShape="1">
          <a:blip r:embed="rId3" cstate="print"/>
          <a:srcRect t="15964"/>
          <a:stretch/>
        </p:blipFill>
        <p:spPr>
          <a:xfrm>
            <a:off x="2354773" y="1252331"/>
            <a:ext cx="7979410" cy="5325123"/>
          </a:xfrm>
          <a:prstGeom prst="rect">
            <a:avLst/>
          </a:prstGeom>
        </p:spPr>
      </p:pic>
    </p:spTree>
    <p:extLst>
      <p:ext uri="{BB962C8B-B14F-4D97-AF65-F5344CB8AC3E}">
        <p14:creationId xmlns:p14="http://schemas.microsoft.com/office/powerpoint/2010/main" val="94079562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74</a:t>
            </a:fld>
            <a:endParaRPr lang="en-US" dirty="0"/>
          </a:p>
        </p:txBody>
      </p:sp>
      <p:pic>
        <p:nvPicPr>
          <p:cNvPr id="4" name="image30.jpeg">
            <a:extLst>
              <a:ext uri="{FF2B5EF4-FFF2-40B4-BE49-F238E27FC236}">
                <a16:creationId xmlns:a16="http://schemas.microsoft.com/office/drawing/2014/main" id="{DFE2ED2A-1450-6C4B-8681-5236D535C17F}"/>
              </a:ext>
            </a:extLst>
          </p:cNvPr>
          <p:cNvPicPr/>
          <p:nvPr/>
        </p:nvPicPr>
        <p:blipFill rotWithShape="1">
          <a:blip r:embed="rId3" cstate="print"/>
          <a:srcRect t="16905"/>
          <a:stretch/>
        </p:blipFill>
        <p:spPr>
          <a:xfrm>
            <a:off x="2655073" y="1350960"/>
            <a:ext cx="7955280" cy="5265489"/>
          </a:xfrm>
          <a:prstGeom prst="rect">
            <a:avLst/>
          </a:prstGeom>
        </p:spPr>
      </p:pic>
    </p:spTree>
    <p:extLst>
      <p:ext uri="{BB962C8B-B14F-4D97-AF65-F5344CB8AC3E}">
        <p14:creationId xmlns:p14="http://schemas.microsoft.com/office/powerpoint/2010/main" val="21582120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75</a:t>
            </a:fld>
            <a:endParaRPr lang="en-US" dirty="0"/>
          </a:p>
        </p:txBody>
      </p:sp>
      <p:pic>
        <p:nvPicPr>
          <p:cNvPr id="4" name="image31.jpeg">
            <a:extLst>
              <a:ext uri="{FF2B5EF4-FFF2-40B4-BE49-F238E27FC236}">
                <a16:creationId xmlns:a16="http://schemas.microsoft.com/office/drawing/2014/main" id="{3E854B27-CEB9-644D-B4EC-BE7452BA1A9F}"/>
              </a:ext>
            </a:extLst>
          </p:cNvPr>
          <p:cNvPicPr/>
          <p:nvPr/>
        </p:nvPicPr>
        <p:blipFill rotWithShape="1">
          <a:blip r:embed="rId3" cstate="print"/>
          <a:srcRect t="15493"/>
          <a:stretch/>
        </p:blipFill>
        <p:spPr>
          <a:xfrm>
            <a:off x="2758343" y="1232452"/>
            <a:ext cx="8027035" cy="5354941"/>
          </a:xfrm>
          <a:prstGeom prst="rect">
            <a:avLst/>
          </a:prstGeom>
        </p:spPr>
      </p:pic>
    </p:spTree>
    <p:extLst>
      <p:ext uri="{BB962C8B-B14F-4D97-AF65-F5344CB8AC3E}">
        <p14:creationId xmlns:p14="http://schemas.microsoft.com/office/powerpoint/2010/main" val="27880332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76</a:t>
            </a:fld>
            <a:endParaRPr lang="en-US" dirty="0"/>
          </a:p>
        </p:txBody>
      </p:sp>
      <p:pic>
        <p:nvPicPr>
          <p:cNvPr id="4" name="image32.jpeg">
            <a:extLst>
              <a:ext uri="{FF2B5EF4-FFF2-40B4-BE49-F238E27FC236}">
                <a16:creationId xmlns:a16="http://schemas.microsoft.com/office/drawing/2014/main" id="{A47BFEE0-0C2F-E340-8ED2-99D98307CDFB}"/>
              </a:ext>
            </a:extLst>
          </p:cNvPr>
          <p:cNvPicPr/>
          <p:nvPr/>
        </p:nvPicPr>
        <p:blipFill rotWithShape="1">
          <a:blip r:embed="rId3" cstate="print"/>
          <a:srcRect t="16120"/>
          <a:stretch/>
        </p:blipFill>
        <p:spPr>
          <a:xfrm>
            <a:off x="2792095" y="1190164"/>
            <a:ext cx="7979410" cy="5315184"/>
          </a:xfrm>
          <a:prstGeom prst="rect">
            <a:avLst/>
          </a:prstGeom>
        </p:spPr>
      </p:pic>
    </p:spTree>
    <p:extLst>
      <p:ext uri="{BB962C8B-B14F-4D97-AF65-F5344CB8AC3E}">
        <p14:creationId xmlns:p14="http://schemas.microsoft.com/office/powerpoint/2010/main" val="32780340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Fork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77</a:t>
            </a:fld>
            <a:endParaRPr lang="en-US" dirty="0"/>
          </a:p>
        </p:txBody>
      </p:sp>
      <p:pic>
        <p:nvPicPr>
          <p:cNvPr id="4" name="image33.jpeg">
            <a:extLst>
              <a:ext uri="{FF2B5EF4-FFF2-40B4-BE49-F238E27FC236}">
                <a16:creationId xmlns:a16="http://schemas.microsoft.com/office/drawing/2014/main" id="{3B6D7FF5-9A7F-704F-8892-D7FC9302426E}"/>
              </a:ext>
            </a:extLst>
          </p:cNvPr>
          <p:cNvPicPr/>
          <p:nvPr/>
        </p:nvPicPr>
        <p:blipFill rotWithShape="1">
          <a:blip r:embed="rId3" cstate="print"/>
          <a:srcRect t="16277"/>
          <a:stretch/>
        </p:blipFill>
        <p:spPr>
          <a:xfrm>
            <a:off x="2878689" y="1093305"/>
            <a:ext cx="7985125" cy="5305245"/>
          </a:xfrm>
          <a:prstGeom prst="rect">
            <a:avLst/>
          </a:prstGeom>
        </p:spPr>
      </p:pic>
    </p:spTree>
    <p:extLst>
      <p:ext uri="{BB962C8B-B14F-4D97-AF65-F5344CB8AC3E}">
        <p14:creationId xmlns:p14="http://schemas.microsoft.com/office/powerpoint/2010/main" val="16590875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Where do we keep cryptocurrencies?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78</a:t>
            </a:fld>
            <a:endParaRPr lang="en-US" dirty="0"/>
          </a:p>
        </p:txBody>
      </p:sp>
      <p:sp>
        <p:nvSpPr>
          <p:cNvPr id="4" name="Rettangolo 3">
            <a:extLst>
              <a:ext uri="{FF2B5EF4-FFF2-40B4-BE49-F238E27FC236}">
                <a16:creationId xmlns:a16="http://schemas.microsoft.com/office/drawing/2014/main" id="{72F4AF91-9C4B-6A42-BCCA-48FBF2B55D9C}"/>
              </a:ext>
            </a:extLst>
          </p:cNvPr>
          <p:cNvSpPr/>
          <p:nvPr/>
        </p:nvSpPr>
        <p:spPr>
          <a:xfrm>
            <a:off x="758686" y="1877338"/>
            <a:ext cx="9647583" cy="4524315"/>
          </a:xfrm>
          <a:prstGeom prst="rect">
            <a:avLst/>
          </a:prstGeom>
        </p:spPr>
        <p:txBody>
          <a:bodyPr wrap="square">
            <a:spAutoFit/>
          </a:bodyPr>
          <a:lstStyle/>
          <a:p>
            <a:pPr marL="342900" indent="-342900">
              <a:buFont typeface="Arial" panose="020B0604020202020204" pitchFamily="34" charset="0"/>
              <a:buChar char="•"/>
            </a:pPr>
            <a:r>
              <a:rPr lang="en-GB" sz="2400" dirty="0">
                <a:solidFill>
                  <a:srgbClr val="000000"/>
                </a:solidFill>
                <a:latin typeface="Tahoma" panose="020B0604030504040204" pitchFamily="34" charset="0"/>
              </a:rPr>
              <a:t>In wallets in our computer or mobile terminal</a:t>
            </a:r>
          </a:p>
          <a:p>
            <a:pPr marL="914400" lvl="1" indent="-457200">
              <a:buFont typeface="+mj-lt"/>
              <a:buAutoNum type="arabicPeriod"/>
            </a:pPr>
            <a:r>
              <a:rPr lang="en-GB" sz="2400" dirty="0">
                <a:solidFill>
                  <a:srgbClr val="000000"/>
                </a:solidFill>
                <a:latin typeface="Tahoma" panose="020B0604030504040204" pitchFamily="34" charset="0"/>
              </a:rPr>
              <a:t>These are programs that retain public and private keys, and are able to access the BC and make/receive payments</a:t>
            </a:r>
          </a:p>
          <a:p>
            <a:pPr marL="914400" lvl="1" indent="-457200">
              <a:buFont typeface="+mj-lt"/>
              <a:buAutoNum type="arabicPeriod"/>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in current accounts with Exchanges. Exchanges are companies that allow the buying and selling of cryptocurrencies. They act through web portals.</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In the bank vault:</a:t>
            </a:r>
          </a:p>
          <a:p>
            <a:pPr marL="914400" lvl="1" indent="-457200">
              <a:buFont typeface="+mj-lt"/>
              <a:buAutoNum type="arabicPeriod"/>
            </a:pPr>
            <a:r>
              <a:rPr lang="en-GB" sz="2400" dirty="0">
                <a:solidFill>
                  <a:srgbClr val="000000"/>
                </a:solidFill>
                <a:latin typeface="Tahoma" panose="020B0604030504040204" pitchFamily="34" charset="0"/>
              </a:rPr>
              <a:t>Public and private keys printed on paper, using codes readable electronically, and plasticised</a:t>
            </a:r>
            <a:endParaRPr lang="en-GB" sz="2400" dirty="0"/>
          </a:p>
        </p:txBody>
      </p:sp>
    </p:spTree>
    <p:extLst>
      <p:ext uri="{BB962C8B-B14F-4D97-AF65-F5344CB8AC3E}">
        <p14:creationId xmlns:p14="http://schemas.microsoft.com/office/powerpoint/2010/main" val="22070612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Wallet</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79</a:t>
            </a:fld>
            <a:endParaRPr lang="en-US" dirty="0"/>
          </a:p>
        </p:txBody>
      </p:sp>
      <p:pic>
        <p:nvPicPr>
          <p:cNvPr id="4" name="image44.jpeg">
            <a:extLst>
              <a:ext uri="{FF2B5EF4-FFF2-40B4-BE49-F238E27FC236}">
                <a16:creationId xmlns:a16="http://schemas.microsoft.com/office/drawing/2014/main" id="{7B0E9D6A-CCF8-D042-8391-8E58FF7EA815}"/>
              </a:ext>
            </a:extLst>
          </p:cNvPr>
          <p:cNvPicPr/>
          <p:nvPr/>
        </p:nvPicPr>
        <p:blipFill>
          <a:blip r:embed="rId3" cstate="print"/>
          <a:stretch>
            <a:fillRect/>
          </a:stretch>
        </p:blipFill>
        <p:spPr>
          <a:xfrm>
            <a:off x="5817704" y="2093843"/>
            <a:ext cx="6086792" cy="4110152"/>
          </a:xfrm>
          <a:prstGeom prst="rect">
            <a:avLst/>
          </a:prstGeom>
        </p:spPr>
      </p:pic>
      <p:pic>
        <p:nvPicPr>
          <p:cNvPr id="7" name="image45.jpeg">
            <a:extLst>
              <a:ext uri="{FF2B5EF4-FFF2-40B4-BE49-F238E27FC236}">
                <a16:creationId xmlns:a16="http://schemas.microsoft.com/office/drawing/2014/main" id="{D35C704D-8EE5-5A40-8F8D-82DEB89A0E7C}"/>
              </a:ext>
            </a:extLst>
          </p:cNvPr>
          <p:cNvPicPr/>
          <p:nvPr/>
        </p:nvPicPr>
        <p:blipFill rotWithShape="1">
          <a:blip r:embed="rId4" cstate="print"/>
          <a:srcRect l="36231" t="61253" r="1830" b="4227"/>
          <a:stretch/>
        </p:blipFill>
        <p:spPr>
          <a:xfrm>
            <a:off x="320096" y="1683026"/>
            <a:ext cx="5086792" cy="2080591"/>
          </a:xfrm>
          <a:prstGeom prst="rect">
            <a:avLst/>
          </a:prstGeom>
        </p:spPr>
      </p:pic>
    </p:spTree>
    <p:extLst>
      <p:ext uri="{BB962C8B-B14F-4D97-AF65-F5344CB8AC3E}">
        <p14:creationId xmlns:p14="http://schemas.microsoft.com/office/powerpoint/2010/main" val="1012554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2F2E-094E-4330-B368-9982FC76846C}"/>
              </a:ext>
            </a:extLst>
          </p:cNvPr>
          <p:cNvSpPr>
            <a:spLocks noGrp="1"/>
          </p:cNvSpPr>
          <p:nvPr>
            <p:ph type="title"/>
          </p:nvPr>
        </p:nvSpPr>
        <p:spPr/>
        <p:txBody>
          <a:bodyPr/>
          <a:lstStyle/>
          <a:p>
            <a:r>
              <a:rPr lang="en-GB" dirty="0"/>
              <a:t>The psychological basis</a:t>
            </a:r>
          </a:p>
        </p:txBody>
      </p:sp>
      <p:sp>
        <p:nvSpPr>
          <p:cNvPr id="3" name="Content Placeholder 2">
            <a:extLst>
              <a:ext uri="{FF2B5EF4-FFF2-40B4-BE49-F238E27FC236}">
                <a16:creationId xmlns:a16="http://schemas.microsoft.com/office/drawing/2014/main" id="{48558526-1E11-4D43-9C6A-7B8427EFA069}"/>
              </a:ext>
            </a:extLst>
          </p:cNvPr>
          <p:cNvSpPr>
            <a:spLocks noGrp="1"/>
          </p:cNvSpPr>
          <p:nvPr>
            <p:ph idx="1"/>
          </p:nvPr>
        </p:nvSpPr>
        <p:spPr>
          <a:xfrm>
            <a:off x="838200" y="1861349"/>
            <a:ext cx="10515600" cy="4417395"/>
          </a:xfrm>
        </p:spPr>
        <p:txBody>
          <a:bodyPr>
            <a:noAutofit/>
          </a:bodyPr>
          <a:lstStyle/>
          <a:p>
            <a:pPr>
              <a:lnSpc>
                <a:spcPct val="100000"/>
              </a:lnSpc>
              <a:spcBef>
                <a:spcPts val="600"/>
              </a:spcBef>
            </a:pPr>
            <a:r>
              <a:rPr lang="en-GB" sz="2400" dirty="0"/>
              <a:t>Until 40-50 years ago, money was only physical:</a:t>
            </a:r>
            <a:br>
              <a:rPr lang="en-GB" sz="2400" dirty="0"/>
            </a:br>
            <a:r>
              <a:rPr lang="en-GB" sz="2400" dirty="0"/>
              <a:t>- physical banknotes</a:t>
            </a:r>
            <a:br>
              <a:rPr lang="en-GB" sz="2400" dirty="0"/>
            </a:br>
            <a:r>
              <a:rPr lang="en-GB" sz="2400" dirty="0"/>
              <a:t>- gold and silver coins</a:t>
            </a:r>
            <a:br>
              <a:rPr lang="en-GB" sz="2400" dirty="0"/>
            </a:br>
            <a:r>
              <a:rPr lang="en-GB" sz="2400" dirty="0"/>
              <a:t>- paper stocks (bonds, shares...)</a:t>
            </a:r>
            <a:br>
              <a:rPr lang="en-GB" sz="2400" dirty="0"/>
            </a:br>
            <a:r>
              <a:rPr lang="en-GB" sz="2400" dirty="0"/>
              <a:t>- receipts from bank deposits, bills of exchange...</a:t>
            </a:r>
          </a:p>
          <a:p>
            <a:pPr>
              <a:lnSpc>
                <a:spcPct val="100000"/>
              </a:lnSpc>
              <a:spcBef>
                <a:spcPts val="600"/>
              </a:spcBef>
            </a:pPr>
            <a:r>
              <a:rPr lang="en-GB" sz="2400" dirty="0"/>
              <a:t>In recent years, money has become primarily an electronic recording of banking transactions</a:t>
            </a:r>
          </a:p>
          <a:p>
            <a:pPr>
              <a:lnSpc>
                <a:spcPct val="100000"/>
              </a:lnSpc>
              <a:spcBef>
                <a:spcPts val="600"/>
              </a:spcBef>
            </a:pPr>
            <a:r>
              <a:rPr lang="en-GB" sz="2400" dirty="0"/>
              <a:t>In case of serious electrical and network problems (war, EMP...) the risk of temporary unavailability or even permanent loss of one’s money is high</a:t>
            </a:r>
          </a:p>
          <a:p>
            <a:pPr>
              <a:lnSpc>
                <a:spcPct val="100000"/>
              </a:lnSpc>
              <a:spcBef>
                <a:spcPts val="600"/>
              </a:spcBef>
            </a:pPr>
            <a:r>
              <a:rPr lang="en-GB" sz="2400" dirty="0"/>
              <a:t>Nowadays, people have no problem with the intangible exchange of money</a:t>
            </a:r>
          </a:p>
        </p:txBody>
      </p:sp>
      <p:sp>
        <p:nvSpPr>
          <p:cNvPr id="6" name="Slide Number Placeholder 5">
            <a:extLst>
              <a:ext uri="{FF2B5EF4-FFF2-40B4-BE49-F238E27FC236}">
                <a16:creationId xmlns:a16="http://schemas.microsoft.com/office/drawing/2014/main" id="{0B8F199F-7358-41BB-9C3F-B266D9478A6B}"/>
              </a:ext>
            </a:extLst>
          </p:cNvPr>
          <p:cNvSpPr>
            <a:spLocks noGrp="1"/>
          </p:cNvSpPr>
          <p:nvPr>
            <p:ph type="sldNum" sz="quarter" idx="12"/>
          </p:nvPr>
        </p:nvSpPr>
        <p:spPr>
          <a:xfrm>
            <a:off x="5702200" y="6356349"/>
            <a:ext cx="787600" cy="365125"/>
          </a:xfrm>
        </p:spPr>
        <p:txBody>
          <a:bodyPr/>
          <a:lstStyle/>
          <a:p>
            <a:pPr algn="ctr"/>
            <a:fld id="{B14DC977-BC50-43F6-B379-4F14C4286E89}" type="slidenum">
              <a:rPr lang="en-US" smtClean="0"/>
              <a:pPr algn="ctr"/>
              <a:t>8</a:t>
            </a:fld>
            <a:endParaRPr lang="en-US" dirty="0"/>
          </a:p>
        </p:txBody>
      </p:sp>
    </p:spTree>
    <p:extLst>
      <p:ext uri="{BB962C8B-B14F-4D97-AF65-F5344CB8AC3E}">
        <p14:creationId xmlns:p14="http://schemas.microsoft.com/office/powerpoint/2010/main" val="12340250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Attacks to Bitcoin</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80</a:t>
            </a:fld>
            <a:endParaRPr lang="en-US" dirty="0"/>
          </a:p>
        </p:txBody>
      </p:sp>
      <p:sp>
        <p:nvSpPr>
          <p:cNvPr id="3" name="Rettangolo 2">
            <a:extLst>
              <a:ext uri="{FF2B5EF4-FFF2-40B4-BE49-F238E27FC236}">
                <a16:creationId xmlns:a16="http://schemas.microsoft.com/office/drawing/2014/main" id="{1A9A2542-33F0-7243-812A-DA8AAEDBB119}"/>
              </a:ext>
            </a:extLst>
          </p:cNvPr>
          <p:cNvSpPr/>
          <p:nvPr/>
        </p:nvSpPr>
        <p:spPr>
          <a:xfrm>
            <a:off x="655983" y="1877338"/>
            <a:ext cx="10515600" cy="3046988"/>
          </a:xfrm>
          <a:prstGeom prst="rect">
            <a:avLst/>
          </a:prstGeom>
        </p:spPr>
        <p:txBody>
          <a:bodyPr wrap="square">
            <a:spAutoFit/>
          </a:bodyPr>
          <a:lstStyle/>
          <a:p>
            <a:pPr marL="342900" indent="-342900">
              <a:buFont typeface="Arial" panose="020B0604020202020204" pitchFamily="34" charset="0"/>
              <a:buChar char="•"/>
            </a:pPr>
            <a:r>
              <a:rPr lang="en-GB" sz="2400" dirty="0">
                <a:solidFill>
                  <a:srgbClr val="000000"/>
                </a:solidFill>
                <a:latin typeface="Tahoma" panose="020B0604030504040204" pitchFamily="34" charset="0"/>
              </a:rPr>
              <a:t>Since the beginning, the Bitcoin network and its entire value chain (mining, Wallets,...) have been the subject of cyber attacks</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This perhaps also because of the fact that, at least in the beginning, Bitcoin was a "game" for cryptographic experts</a:t>
            </a:r>
          </a:p>
          <a:p>
            <a:pPr marL="342900" indent="-342900">
              <a:buFont typeface="Arial" panose="020B0604020202020204" pitchFamily="34" charset="0"/>
              <a:buChar char="•"/>
            </a:pPr>
            <a:endParaRPr lang="en-GB" sz="2400" dirty="0">
              <a:solidFill>
                <a:srgbClr val="000000"/>
              </a:solidFill>
              <a:latin typeface="Tahoma" panose="020B0604030504040204" pitchFamily="34" charset="0"/>
            </a:endParaRPr>
          </a:p>
          <a:p>
            <a:pPr marL="342900" indent="-342900">
              <a:buFont typeface="Arial" panose="020B0604020202020204" pitchFamily="34" charset="0"/>
              <a:buChar char="•"/>
            </a:pPr>
            <a:r>
              <a:rPr lang="en-GB" sz="2400" dirty="0">
                <a:solidFill>
                  <a:srgbClr val="000000"/>
                </a:solidFill>
                <a:latin typeface="Tahoma" panose="020B0604030504040204" pitchFamily="34" charset="0"/>
              </a:rPr>
              <a:t>Below are some of the main attacks, theoretical or really carried, to the Bitcoin network, to miners and Wallets</a:t>
            </a:r>
            <a:endParaRPr lang="en-GB" sz="2400" dirty="0"/>
          </a:p>
        </p:txBody>
      </p:sp>
    </p:spTree>
    <p:extLst>
      <p:ext uri="{BB962C8B-B14F-4D97-AF65-F5344CB8AC3E}">
        <p14:creationId xmlns:p14="http://schemas.microsoft.com/office/powerpoint/2010/main" val="8267310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The attack of 51%</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81</a:t>
            </a:fld>
            <a:endParaRPr lang="en-US" dirty="0"/>
          </a:p>
        </p:txBody>
      </p:sp>
      <p:sp>
        <p:nvSpPr>
          <p:cNvPr id="4" name="Rettangolo 3">
            <a:extLst>
              <a:ext uri="{FF2B5EF4-FFF2-40B4-BE49-F238E27FC236}">
                <a16:creationId xmlns:a16="http://schemas.microsoft.com/office/drawing/2014/main" id="{8A067857-0FAE-FE43-B2F8-7088C13DD5D7}"/>
              </a:ext>
            </a:extLst>
          </p:cNvPr>
          <p:cNvSpPr/>
          <p:nvPr/>
        </p:nvSpPr>
        <p:spPr>
          <a:xfrm>
            <a:off x="838200" y="1859340"/>
            <a:ext cx="10273748" cy="4093428"/>
          </a:xfrm>
          <a:prstGeom prst="rect">
            <a:avLst/>
          </a:prstGeom>
        </p:spPr>
        <p:txBody>
          <a:bodyPr wrap="square">
            <a:spAutoFit/>
          </a:bodyPr>
          <a:lstStyle/>
          <a:p>
            <a:pPr marL="285750" indent="-285750">
              <a:buFont typeface="Arial" panose="020B0604020202020204" pitchFamily="34" charset="0"/>
              <a:buChar char="•"/>
            </a:pPr>
            <a:r>
              <a:rPr lang="en-GB" sz="2000" dirty="0"/>
              <a:t>This is the most famous of the attacks that could theoretically be made to the Bitcoin network and its BC</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Planned from the beginning by Satoshi Nakamoto</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It is relatively simple. If a single miner controlled at least 51% of the hashing power of the network could alter block transactions by double spending for its own and force verification by its own computing power</a:t>
            </a:r>
          </a:p>
          <a:p>
            <a:endParaRPr lang="en-GB" sz="2000" dirty="0"/>
          </a:p>
          <a:p>
            <a:pPr marL="285750" indent="-285750">
              <a:buFont typeface="Arial" panose="020B0604020202020204" pitchFamily="34" charset="0"/>
              <a:buChar char="•"/>
            </a:pPr>
            <a:r>
              <a:rPr lang="en-GB" sz="2000" dirty="0"/>
              <a:t>Mining pools may reach 51% of the hash power of the network</a:t>
            </a:r>
          </a:p>
          <a:p>
            <a:pPr marL="285750" indent="-285750">
              <a:buFont typeface="Arial" panose="020B0604020202020204" pitchFamily="34" charset="0"/>
              <a:buChar char="•"/>
            </a:pPr>
            <a:endParaRPr lang="en-GB" sz="2000" dirty="0"/>
          </a:p>
          <a:p>
            <a:pPr marL="285750" indent="-285750">
              <a:buFont typeface="Arial" panose="020B0604020202020204" pitchFamily="34" charset="0"/>
              <a:buChar char="•"/>
            </a:pPr>
            <a:r>
              <a:rPr lang="en-GB" sz="2000" dirty="0"/>
              <a:t>It is believed to be a theoretical attack, because its occurrence would lose confidence in the BTC, causing its value to fall and thwarting the attacker’s efforts</a:t>
            </a:r>
          </a:p>
        </p:txBody>
      </p:sp>
    </p:spTree>
    <p:extLst>
      <p:ext uri="{BB962C8B-B14F-4D97-AF65-F5344CB8AC3E}">
        <p14:creationId xmlns:p14="http://schemas.microsoft.com/office/powerpoint/2010/main" val="17400244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Race Attack</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82</a:t>
            </a:fld>
            <a:endParaRPr lang="en-US" dirty="0"/>
          </a:p>
        </p:txBody>
      </p:sp>
      <p:sp>
        <p:nvSpPr>
          <p:cNvPr id="3" name="Rettangolo 2">
            <a:extLst>
              <a:ext uri="{FF2B5EF4-FFF2-40B4-BE49-F238E27FC236}">
                <a16:creationId xmlns:a16="http://schemas.microsoft.com/office/drawing/2014/main" id="{A28B7D98-3276-8B4B-8D8C-30F4C73B2D1D}"/>
              </a:ext>
            </a:extLst>
          </p:cNvPr>
          <p:cNvSpPr/>
          <p:nvPr/>
        </p:nvSpPr>
        <p:spPr>
          <a:xfrm>
            <a:off x="755374" y="1682380"/>
            <a:ext cx="10426148" cy="3693319"/>
          </a:xfrm>
          <a:prstGeom prst="rect">
            <a:avLst/>
          </a:prstGeom>
        </p:spPr>
        <p:txBody>
          <a:bodyPr wrap="square">
            <a:spAutoFit/>
          </a:bodyPr>
          <a:lstStyle/>
          <a:p>
            <a:pPr marL="285750" indent="-285750">
              <a:buFont typeface="Arial" panose="020B0604020202020204" pitchFamily="34" charset="0"/>
              <a:buChar char="•"/>
            </a:pPr>
            <a:r>
              <a:rPr lang="en-GB" dirty="0">
                <a:solidFill>
                  <a:srgbClr val="000000"/>
                </a:solidFill>
                <a:latin typeface="Tahoma" panose="020B0604030504040204" pitchFamily="34" charset="0"/>
              </a:rPr>
              <a:t>It is an attack that exploits the delays in the propagation of transactions in the network</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When a node receives a transaction to be confirmed, it inserts it into a "cache" and discards any other transactions that seek to spend outputs again</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By sending two double spending transactions to different groups of nodes, close to the two respective receivers, for some time each receiver can see their transaction considered valid in the neighbouring nodes, and release the goods/services given in exchange</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In practice, before accepting a transaction, it shall be checked that it is included in the BC, and that at least 4 to 5 blocks are verified after that of the transaction</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This eliminates the chance of Race Attack success</a:t>
            </a:r>
            <a:endParaRPr lang="en-GB" dirty="0"/>
          </a:p>
        </p:txBody>
      </p:sp>
    </p:spTree>
    <p:extLst>
      <p:ext uri="{BB962C8B-B14F-4D97-AF65-F5344CB8AC3E}">
        <p14:creationId xmlns:p14="http://schemas.microsoft.com/office/powerpoint/2010/main" val="7816510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a:xfrm>
            <a:off x="838200" y="735132"/>
            <a:ext cx="10515600" cy="1052755"/>
          </a:xfrm>
        </p:spPr>
        <p:txBody>
          <a:bodyPr/>
          <a:lstStyle/>
          <a:p>
            <a:r>
              <a:rPr lang="en-GB" dirty="0"/>
              <a:t>The attack of Finney</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83</a:t>
            </a:fld>
            <a:endParaRPr lang="en-US" dirty="0"/>
          </a:p>
        </p:txBody>
      </p:sp>
      <p:sp>
        <p:nvSpPr>
          <p:cNvPr id="3" name="Rettangolo 2">
            <a:extLst>
              <a:ext uri="{FF2B5EF4-FFF2-40B4-BE49-F238E27FC236}">
                <a16:creationId xmlns:a16="http://schemas.microsoft.com/office/drawing/2014/main" id="{C174B42B-5DCB-1745-BA54-A7C3F4BD518E}"/>
              </a:ext>
            </a:extLst>
          </p:cNvPr>
          <p:cNvSpPr/>
          <p:nvPr/>
        </p:nvSpPr>
        <p:spPr>
          <a:xfrm>
            <a:off x="573157" y="1522110"/>
            <a:ext cx="10843591" cy="5016758"/>
          </a:xfrm>
          <a:prstGeom prst="rect">
            <a:avLst/>
          </a:prstGeom>
        </p:spPr>
        <p:txBody>
          <a:bodyPr wrap="square">
            <a:spAutoFit/>
          </a:bodyPr>
          <a:lstStyle/>
          <a:p>
            <a:pPr marL="285750" indent="-285750">
              <a:buFont typeface="Arial" panose="020B0604020202020204" pitchFamily="34" charset="0"/>
              <a:buChar char="•"/>
            </a:pPr>
            <a:r>
              <a:rPr lang="en-GB" sz="2000" dirty="0">
                <a:solidFill>
                  <a:srgbClr val="000000"/>
                </a:solidFill>
                <a:latin typeface="Tahoma" panose="020B0604030504040204" pitchFamily="34" charset="0"/>
              </a:rPr>
              <a:t>Planned by Finney in 2013</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It is carried by a miner who secretly validates a block, inserting a transaction from one address to another</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Before another (real) block is validated, the miner creates another transaction in double spending</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Once the transaction has been accepted, the miner publishes the block which has been secretly validated, effectively invalidating it</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Also this attack is </a:t>
            </a:r>
            <a:r>
              <a:rPr lang="en-GB" sz="2000" dirty="0" err="1">
                <a:solidFill>
                  <a:srgbClr val="000000"/>
                </a:solidFill>
                <a:latin typeface="Tahoma" panose="020B0604030504040204" pitchFamily="34" charset="0"/>
              </a:rPr>
              <a:t>ereased</a:t>
            </a:r>
            <a:r>
              <a:rPr lang="en-GB" sz="2000" dirty="0">
                <a:solidFill>
                  <a:srgbClr val="000000"/>
                </a:solidFill>
                <a:latin typeface="Tahoma" panose="020B0604030504040204" pitchFamily="34" charset="0"/>
              </a:rPr>
              <a:t> waiting to see the transaction in BC, with other blocks validated after</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This approach has the disadvantage that a transaction is not considered final before about an hour</a:t>
            </a:r>
            <a:endParaRPr lang="en-GB" sz="2000" dirty="0"/>
          </a:p>
        </p:txBody>
      </p:sp>
    </p:spTree>
    <p:extLst>
      <p:ext uri="{BB962C8B-B14F-4D97-AF65-F5344CB8AC3E}">
        <p14:creationId xmlns:p14="http://schemas.microsoft.com/office/powerpoint/2010/main" val="290433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Attacks on miners</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84</a:t>
            </a:fld>
            <a:endParaRPr lang="en-US" dirty="0"/>
          </a:p>
        </p:txBody>
      </p:sp>
      <p:sp>
        <p:nvSpPr>
          <p:cNvPr id="3" name="Rettangolo 2">
            <a:extLst>
              <a:ext uri="{FF2B5EF4-FFF2-40B4-BE49-F238E27FC236}">
                <a16:creationId xmlns:a16="http://schemas.microsoft.com/office/drawing/2014/main" id="{402438FC-6AC6-5640-A3AA-08F18DF90240}"/>
              </a:ext>
            </a:extLst>
          </p:cNvPr>
          <p:cNvSpPr/>
          <p:nvPr/>
        </p:nvSpPr>
        <p:spPr>
          <a:xfrm>
            <a:off x="646043" y="1720840"/>
            <a:ext cx="10624931" cy="3477875"/>
          </a:xfrm>
          <a:prstGeom prst="rect">
            <a:avLst/>
          </a:prstGeom>
        </p:spPr>
        <p:txBody>
          <a:bodyPr wrap="square">
            <a:spAutoFit/>
          </a:bodyPr>
          <a:lstStyle/>
          <a:p>
            <a:pPr marL="285750" indent="-285750">
              <a:buFont typeface="Arial" panose="020B0604020202020204" pitchFamily="34" charset="0"/>
              <a:buChar char="•"/>
            </a:pPr>
            <a:r>
              <a:rPr lang="en-GB" sz="2000" dirty="0">
                <a:solidFill>
                  <a:srgbClr val="000000"/>
                </a:solidFill>
                <a:latin typeface="Tahoma" panose="020B0604030504040204" pitchFamily="34" charset="0"/>
              </a:rPr>
              <a:t>In literature, many possible miner pool attacks are described: Pool Hopping, Mining Cartel, Selfish Mining, Block Discarding, Block Withholding</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They are essentially of two types:</a:t>
            </a:r>
          </a:p>
          <a:p>
            <a:pPr marL="800100" lvl="1" indent="-342900">
              <a:buFont typeface="+mj-lt"/>
              <a:buAutoNum type="arabicPeriod"/>
            </a:pPr>
            <a:r>
              <a:rPr lang="en-GB" sz="2000" dirty="0">
                <a:solidFill>
                  <a:srgbClr val="000000"/>
                </a:solidFill>
                <a:latin typeface="Tahoma" panose="020B0604030504040204" pitchFamily="34" charset="0"/>
              </a:rPr>
              <a:t>a miner associated with a pool earns his share, but if it finds a valid block it hides it and then collects it on his own account (with all possible variants)</a:t>
            </a:r>
          </a:p>
          <a:p>
            <a:pPr marL="800100" lvl="1" indent="-342900">
              <a:buFont typeface="+mj-lt"/>
              <a:buAutoNum type="arabicPeriod"/>
            </a:pPr>
            <a:r>
              <a:rPr lang="en-GB" sz="2000" dirty="0">
                <a:solidFill>
                  <a:srgbClr val="000000"/>
                </a:solidFill>
                <a:latin typeface="Tahoma" panose="020B0604030504040204" pitchFamily="34" charset="0"/>
              </a:rPr>
              <a:t>a large group of miners (usually more than 50%) ignore blocks validated by other miners</a:t>
            </a:r>
          </a:p>
          <a:p>
            <a:pPr marL="285750" indent="-285750">
              <a:buFont typeface="Arial" panose="020B0604020202020204" pitchFamily="34" charset="0"/>
              <a:buChar char="•"/>
            </a:pPr>
            <a:endParaRPr lang="en-GB" sz="2000" dirty="0">
              <a:solidFill>
                <a:srgbClr val="000000"/>
              </a:solidFill>
              <a:latin typeface="Tahoma" panose="020B0604030504040204" pitchFamily="34" charset="0"/>
            </a:endParaRPr>
          </a:p>
          <a:p>
            <a:pPr marL="285750" indent="-285750">
              <a:buFont typeface="Arial" panose="020B0604020202020204" pitchFamily="34" charset="0"/>
              <a:buChar char="•"/>
            </a:pPr>
            <a:r>
              <a:rPr lang="en-GB" sz="2000" dirty="0">
                <a:solidFill>
                  <a:srgbClr val="000000"/>
                </a:solidFill>
                <a:latin typeface="Tahoma" panose="020B0604030504040204" pitchFamily="34" charset="0"/>
              </a:rPr>
              <a:t>It seems that 13 June 2014 was actually brought a Block Withholding attack at the Eligius pool, with a declared loss of 300 BTC (180,000 USD at the time)</a:t>
            </a:r>
            <a:endParaRPr lang="en-GB" sz="2000" dirty="0"/>
          </a:p>
        </p:txBody>
      </p:sp>
    </p:spTree>
    <p:extLst>
      <p:ext uri="{BB962C8B-B14F-4D97-AF65-F5344CB8AC3E}">
        <p14:creationId xmlns:p14="http://schemas.microsoft.com/office/powerpoint/2010/main" val="786584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a:xfrm>
            <a:off x="1036983" y="824583"/>
            <a:ext cx="10515600" cy="1052755"/>
          </a:xfrm>
        </p:spPr>
        <p:txBody>
          <a:bodyPr/>
          <a:lstStyle/>
          <a:p>
            <a:r>
              <a:rPr lang="en-GB" dirty="0"/>
              <a:t>Just for fun: 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85</a:t>
            </a:fld>
            <a:endParaRPr lang="en-US" dirty="0"/>
          </a:p>
        </p:txBody>
      </p:sp>
      <p:pic>
        <p:nvPicPr>
          <p:cNvPr id="4" name="image49.jpeg">
            <a:extLst>
              <a:ext uri="{FF2B5EF4-FFF2-40B4-BE49-F238E27FC236}">
                <a16:creationId xmlns:a16="http://schemas.microsoft.com/office/drawing/2014/main" id="{674E3B6D-95AA-0C48-9CA4-17B387B2FCB2}"/>
              </a:ext>
            </a:extLst>
          </p:cNvPr>
          <p:cNvPicPr/>
          <p:nvPr/>
        </p:nvPicPr>
        <p:blipFill rotWithShape="1">
          <a:blip r:embed="rId3" cstate="print"/>
          <a:srcRect l="78802" t="7943" r="1491" b="65568"/>
          <a:stretch/>
        </p:blipFill>
        <p:spPr>
          <a:xfrm>
            <a:off x="9965635" y="1788678"/>
            <a:ext cx="1722783" cy="1640322"/>
          </a:xfrm>
          <a:prstGeom prst="rect">
            <a:avLst/>
          </a:prstGeom>
        </p:spPr>
      </p:pic>
      <p:sp>
        <p:nvSpPr>
          <p:cNvPr id="3" name="CasellaDiTesto 2">
            <a:extLst>
              <a:ext uri="{FF2B5EF4-FFF2-40B4-BE49-F238E27FC236}">
                <a16:creationId xmlns:a16="http://schemas.microsoft.com/office/drawing/2014/main" id="{9D3CCE2E-A068-8944-8DF7-F39E1DE29472}"/>
              </a:ext>
            </a:extLst>
          </p:cNvPr>
          <p:cNvSpPr txBox="1"/>
          <p:nvPr/>
        </p:nvSpPr>
        <p:spPr>
          <a:xfrm>
            <a:off x="805070" y="1838741"/>
            <a:ext cx="8219660" cy="4524315"/>
          </a:xfrm>
          <a:prstGeom prst="rect">
            <a:avLst/>
          </a:prstGeom>
          <a:noFill/>
        </p:spPr>
        <p:txBody>
          <a:bodyPr wrap="square" rtlCol="0">
            <a:spAutoFit/>
          </a:bodyPr>
          <a:lstStyle/>
          <a:p>
            <a:pPr marL="285750" indent="-285750">
              <a:buFont typeface="Arial" panose="020B0604020202020204" pitchFamily="34" charset="0"/>
              <a:buChar char="•"/>
            </a:pPr>
            <a:r>
              <a:rPr lang="en-GB" b="1" dirty="0"/>
              <a:t>Satoshi Nakamoto </a:t>
            </a:r>
            <a:r>
              <a:rPr lang="en-GB" dirty="0"/>
              <a:t>is a real Japanese person, and he is an expert on cryptographic, but he is not involved in Bitcoin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Satoshi Nakamoto (pseudonym) published the “white paper” in 2008 and at the beginning of 2009 started the Bitcoin network</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 said to live in Japan and that he is 37 years old</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timestamp of his post on the blog indicates the west coast of USA</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 writes a perfect English</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There is a strong likelihood that he has done the miner for over one million of BTC, which address are known and all the gathered BTC are still there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The last messages are back to 2010, from when he disappeared</a:t>
            </a:r>
          </a:p>
        </p:txBody>
      </p:sp>
    </p:spTree>
    <p:extLst>
      <p:ext uri="{BB962C8B-B14F-4D97-AF65-F5344CB8AC3E}">
        <p14:creationId xmlns:p14="http://schemas.microsoft.com/office/powerpoint/2010/main" val="18332171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86</a:t>
            </a:fld>
            <a:endParaRPr lang="en-US" dirty="0"/>
          </a:p>
        </p:txBody>
      </p:sp>
      <p:pic>
        <p:nvPicPr>
          <p:cNvPr id="4" name="image51.jpeg">
            <a:extLst>
              <a:ext uri="{FF2B5EF4-FFF2-40B4-BE49-F238E27FC236}">
                <a16:creationId xmlns:a16="http://schemas.microsoft.com/office/drawing/2014/main" id="{AE17394E-C2DE-4741-94F8-7AA47F8C6322}"/>
              </a:ext>
            </a:extLst>
          </p:cNvPr>
          <p:cNvPicPr/>
          <p:nvPr/>
        </p:nvPicPr>
        <p:blipFill rotWithShape="1">
          <a:blip r:embed="rId3" cstate="print"/>
          <a:srcRect l="39872" t="50000" b="1553"/>
          <a:stretch/>
        </p:blipFill>
        <p:spPr>
          <a:xfrm>
            <a:off x="8497957" y="4184374"/>
            <a:ext cx="3694043" cy="2138412"/>
          </a:xfrm>
          <a:prstGeom prst="rect">
            <a:avLst/>
          </a:prstGeom>
        </p:spPr>
      </p:pic>
      <p:sp>
        <p:nvSpPr>
          <p:cNvPr id="3" name="CasellaDiTesto 2">
            <a:extLst>
              <a:ext uri="{FF2B5EF4-FFF2-40B4-BE49-F238E27FC236}">
                <a16:creationId xmlns:a16="http://schemas.microsoft.com/office/drawing/2014/main" id="{866D1B6C-773E-C349-9B58-EC48E959AC81}"/>
              </a:ext>
            </a:extLst>
          </p:cNvPr>
          <p:cNvSpPr txBox="1"/>
          <p:nvPr/>
        </p:nvSpPr>
        <p:spPr>
          <a:xfrm>
            <a:off x="725556" y="1750296"/>
            <a:ext cx="9303027" cy="2585323"/>
          </a:xfrm>
          <a:prstGeom prst="rect">
            <a:avLst/>
          </a:prstGeom>
          <a:noFill/>
        </p:spPr>
        <p:txBody>
          <a:bodyPr wrap="square" rtlCol="0">
            <a:spAutoFit/>
          </a:bodyPr>
          <a:lstStyle/>
          <a:p>
            <a:pPr marL="285750" indent="-285750">
              <a:buFont typeface="Arial" panose="020B0604020202020204" pitchFamily="34" charset="0"/>
              <a:buChar char="•"/>
            </a:pPr>
            <a:r>
              <a:rPr lang="en-GB" b="1" dirty="0"/>
              <a:t>Hal Finney </a:t>
            </a:r>
            <a:r>
              <a:rPr lang="en-GB" dirty="0"/>
              <a:t>was an expert of cryptographic</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 was involved in Bitcoin project since the beginning. He lived near Satoshi Nakamoto from the previous slide.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His bitcoin address did the first transaction with the Satoshi address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2009 was found to be affected by SLA. He died in 2014 and his body were frozen, waiting the world to find the cure for SLA.</a:t>
            </a:r>
          </a:p>
        </p:txBody>
      </p:sp>
    </p:spTree>
    <p:extLst>
      <p:ext uri="{BB962C8B-B14F-4D97-AF65-F5344CB8AC3E}">
        <p14:creationId xmlns:p14="http://schemas.microsoft.com/office/powerpoint/2010/main" val="16212934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87</a:t>
            </a:fld>
            <a:endParaRPr lang="en-US" dirty="0"/>
          </a:p>
        </p:txBody>
      </p:sp>
      <p:pic>
        <p:nvPicPr>
          <p:cNvPr id="4" name="image52.jpeg">
            <a:extLst>
              <a:ext uri="{FF2B5EF4-FFF2-40B4-BE49-F238E27FC236}">
                <a16:creationId xmlns:a16="http://schemas.microsoft.com/office/drawing/2014/main" id="{057023DE-BBBB-8745-AC52-8BC12DB03034}"/>
              </a:ext>
            </a:extLst>
          </p:cNvPr>
          <p:cNvPicPr/>
          <p:nvPr/>
        </p:nvPicPr>
        <p:blipFill rotWithShape="1">
          <a:blip r:embed="rId3" cstate="print"/>
          <a:srcRect l="78922" t="10035" r="1289" b="57651"/>
          <a:stretch/>
        </p:blipFill>
        <p:spPr>
          <a:xfrm>
            <a:off x="10098156" y="1098443"/>
            <a:ext cx="1722783" cy="2001079"/>
          </a:xfrm>
          <a:prstGeom prst="rect">
            <a:avLst/>
          </a:prstGeom>
        </p:spPr>
      </p:pic>
      <p:sp>
        <p:nvSpPr>
          <p:cNvPr id="5" name="CasellaDiTesto 4">
            <a:extLst>
              <a:ext uri="{FF2B5EF4-FFF2-40B4-BE49-F238E27FC236}">
                <a16:creationId xmlns:a16="http://schemas.microsoft.com/office/drawing/2014/main" id="{D313F71B-DFAE-5043-9358-13E7AD976EE5}"/>
              </a:ext>
            </a:extLst>
          </p:cNvPr>
          <p:cNvSpPr txBox="1"/>
          <p:nvPr/>
        </p:nvSpPr>
        <p:spPr>
          <a:xfrm>
            <a:off x="725556" y="1750296"/>
            <a:ext cx="9303027" cy="4247317"/>
          </a:xfrm>
          <a:prstGeom prst="rect">
            <a:avLst/>
          </a:prstGeom>
          <a:noFill/>
        </p:spPr>
        <p:txBody>
          <a:bodyPr wrap="square" rtlCol="0">
            <a:spAutoFit/>
          </a:bodyPr>
          <a:lstStyle/>
          <a:p>
            <a:pPr marL="285750" indent="-285750">
              <a:buFont typeface="Arial" panose="020B0604020202020204" pitchFamily="34" charset="0"/>
              <a:buChar char="•"/>
            </a:pPr>
            <a:r>
              <a:rPr lang="en-GB" b="1" dirty="0"/>
              <a:t>Craig Steven Wright </a:t>
            </a:r>
            <a:r>
              <a:rPr lang="en-GB" dirty="0"/>
              <a:t>is an Australian computer scientist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He dealt with Bitcoin since the first years of its birth. He established the W&amp;K Info Defense Research LLC with Dave Kleiman in order to mine bitcoin and to develop software on Bitcoin system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2016 he claimed that he was Satoshi Nakamoto, but then he gave up demonstrating (he has never showed a private key of one address which had gained reward from the first miners). He tried to demonstrate showing to the world one private key which, however, was a reused of an old private key showed in 2009</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2017, with Roger Ver, built an “hard fork” of Bitcoin, the “Bitcoin Cash” (BCH). With this fork unsuccessfully seeks to drop the price of BTC compared to BCH, to make it the "real" Bitcoin</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November 2018 it separated from BCH, creating a new fork "Bitcoin Satoshi Value" (BSV)</a:t>
            </a:r>
          </a:p>
        </p:txBody>
      </p:sp>
    </p:spTree>
    <p:extLst>
      <p:ext uri="{BB962C8B-B14F-4D97-AF65-F5344CB8AC3E}">
        <p14:creationId xmlns:p14="http://schemas.microsoft.com/office/powerpoint/2010/main" val="967225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a:xfrm>
            <a:off x="838200" y="466776"/>
            <a:ext cx="10515600" cy="1052755"/>
          </a:xfrm>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88</a:t>
            </a:fld>
            <a:endParaRPr lang="en-US" dirty="0"/>
          </a:p>
        </p:txBody>
      </p:sp>
      <p:pic>
        <p:nvPicPr>
          <p:cNvPr id="3" name="Immagine 2">
            <a:extLst>
              <a:ext uri="{FF2B5EF4-FFF2-40B4-BE49-F238E27FC236}">
                <a16:creationId xmlns:a16="http://schemas.microsoft.com/office/drawing/2014/main" id="{AF0B4F2C-6D85-7342-9CD9-C626DB9EE922}"/>
              </a:ext>
            </a:extLst>
          </p:cNvPr>
          <p:cNvPicPr>
            <a:picLocks noChangeAspect="1"/>
          </p:cNvPicPr>
          <p:nvPr/>
        </p:nvPicPr>
        <p:blipFill rotWithShape="1">
          <a:blip r:embed="rId3"/>
          <a:srcRect l="78791" t="12569" b="55998"/>
          <a:stretch/>
        </p:blipFill>
        <p:spPr>
          <a:xfrm>
            <a:off x="9919252" y="1900130"/>
            <a:ext cx="1845089" cy="1948070"/>
          </a:xfrm>
          <a:prstGeom prst="rect">
            <a:avLst/>
          </a:prstGeom>
        </p:spPr>
      </p:pic>
      <p:sp>
        <p:nvSpPr>
          <p:cNvPr id="5" name="CasellaDiTesto 4">
            <a:extLst>
              <a:ext uri="{FF2B5EF4-FFF2-40B4-BE49-F238E27FC236}">
                <a16:creationId xmlns:a16="http://schemas.microsoft.com/office/drawing/2014/main" id="{B711C84D-394E-E647-B81B-8497DF358455}"/>
              </a:ext>
            </a:extLst>
          </p:cNvPr>
          <p:cNvSpPr txBox="1"/>
          <p:nvPr/>
        </p:nvSpPr>
        <p:spPr>
          <a:xfrm>
            <a:off x="616225" y="1185933"/>
            <a:ext cx="9303027" cy="5324535"/>
          </a:xfrm>
          <a:prstGeom prst="rect">
            <a:avLst/>
          </a:prstGeom>
          <a:noFill/>
        </p:spPr>
        <p:txBody>
          <a:bodyPr wrap="square" rtlCol="0">
            <a:spAutoFit/>
          </a:bodyPr>
          <a:lstStyle/>
          <a:p>
            <a:pPr marL="285750" indent="-285750">
              <a:buFont typeface="Arial" panose="020B0604020202020204" pitchFamily="34" charset="0"/>
              <a:buChar char="•"/>
            </a:pPr>
            <a:r>
              <a:rPr lang="en-GB" sz="1700" b="1" dirty="0"/>
              <a:t>Dave Kleiman </a:t>
            </a:r>
            <a:r>
              <a:rPr lang="en-GB" sz="1700" dirty="0"/>
              <a:t>was an expert in computer forensic analysis</a:t>
            </a:r>
          </a:p>
          <a:p>
            <a:pPr marL="285750" indent="-285750">
              <a:buFont typeface="Arial" panose="020B0604020202020204" pitchFamily="34" charset="0"/>
              <a:buChar char="•"/>
            </a:pPr>
            <a:endParaRPr lang="en-GB" sz="1700" dirty="0"/>
          </a:p>
          <a:p>
            <a:pPr marL="285750" indent="-285750">
              <a:buFont typeface="Arial" panose="020B0604020202020204" pitchFamily="34" charset="0"/>
              <a:buChar char="•"/>
            </a:pPr>
            <a:r>
              <a:rPr lang="en-GB" sz="1700" dirty="0"/>
              <a:t>He was a friend and co-author of several scientific papers with Craig Steven Wright with which established the W&amp;K Info Defense Research LLC</a:t>
            </a:r>
          </a:p>
          <a:p>
            <a:pPr marL="285750" indent="-285750">
              <a:buFont typeface="Arial" panose="020B0604020202020204" pitchFamily="34" charset="0"/>
              <a:buChar char="•"/>
            </a:pPr>
            <a:endParaRPr lang="en-GB" sz="1700" dirty="0"/>
          </a:p>
          <a:p>
            <a:pPr marL="285750" indent="-285750">
              <a:buFont typeface="Arial" panose="020B0604020202020204" pitchFamily="34" charset="0"/>
              <a:buChar char="•"/>
            </a:pPr>
            <a:r>
              <a:rPr lang="en-GB" sz="1700" dirty="0"/>
              <a:t>In 2010 he undergone treatments for staphylococcus </a:t>
            </a:r>
          </a:p>
          <a:p>
            <a:pPr marL="285750" indent="-285750">
              <a:buFont typeface="Arial" panose="020B0604020202020204" pitchFamily="34" charset="0"/>
              <a:buChar char="•"/>
            </a:pPr>
            <a:endParaRPr lang="en-GB" sz="1700" dirty="0"/>
          </a:p>
          <a:p>
            <a:pPr marL="285750" indent="-285750">
              <a:buFont typeface="Arial" panose="020B0604020202020204" pitchFamily="34" charset="0"/>
              <a:buChar char="•"/>
            </a:pPr>
            <a:r>
              <a:rPr lang="en-GB" sz="1700" dirty="0"/>
              <a:t>In 2013, he left the hospital for living in alone like a homeless</a:t>
            </a:r>
          </a:p>
          <a:p>
            <a:pPr marL="285750" indent="-285750">
              <a:buFont typeface="Arial" panose="020B0604020202020204" pitchFamily="34" charset="0"/>
              <a:buChar char="•"/>
            </a:pPr>
            <a:endParaRPr lang="en-GB" sz="1700" dirty="0"/>
          </a:p>
          <a:p>
            <a:pPr marL="285750" indent="-285750">
              <a:buFont typeface="Arial" panose="020B0604020202020204" pitchFamily="34" charset="0"/>
              <a:buChar char="•"/>
            </a:pPr>
            <a:r>
              <a:rPr lang="en-GB" sz="1700" dirty="0"/>
              <a:t>He died in 2013 near bottles of alcohol and a loaded gun (never used)</a:t>
            </a:r>
          </a:p>
          <a:p>
            <a:pPr marL="285750" indent="-285750">
              <a:buFont typeface="Arial" panose="020B0604020202020204" pitchFamily="34" charset="0"/>
              <a:buChar char="•"/>
            </a:pPr>
            <a:endParaRPr lang="en-GB" sz="1700" dirty="0"/>
          </a:p>
          <a:p>
            <a:pPr marL="285750" indent="-285750">
              <a:buFont typeface="Arial" panose="020B0604020202020204" pitchFamily="34" charset="0"/>
              <a:buChar char="•"/>
            </a:pPr>
            <a:r>
              <a:rPr lang="en-GB" sz="1700" dirty="0"/>
              <a:t>He is thought to be Satoshi Nakamoto since:</a:t>
            </a:r>
          </a:p>
          <a:p>
            <a:pPr marL="800100" lvl="1" indent="-342900">
              <a:buFont typeface="+mj-lt"/>
              <a:buAutoNum type="arabicPeriod"/>
            </a:pPr>
            <a:r>
              <a:rPr lang="en-GB" sz="1700" dirty="0"/>
              <a:t>He was in the "circle" of cryptographers who collaborated on the creation of Bitcoin in the “Metzdowd” cybersecurity mailing list</a:t>
            </a:r>
          </a:p>
          <a:p>
            <a:pPr marL="800100" lvl="1" indent="-342900">
              <a:buFont typeface="+mj-lt"/>
              <a:buAutoNum type="arabicPeriod"/>
            </a:pPr>
            <a:r>
              <a:rPr lang="en-GB" sz="1700" dirty="0"/>
              <a:t>He was very focused on privacy and security and always kept a high security key</a:t>
            </a:r>
          </a:p>
          <a:p>
            <a:pPr marL="800100" lvl="1" indent="-342900">
              <a:buFont typeface="+mj-lt"/>
              <a:buAutoNum type="arabicPeriod"/>
            </a:pPr>
            <a:r>
              <a:rPr lang="en-GB" sz="1700" dirty="0"/>
              <a:t>He was hospitalized just as Satoshi Nakamoto disappeared (and could no longer keep the secret)</a:t>
            </a:r>
          </a:p>
          <a:p>
            <a:pPr marL="800100" lvl="1" indent="-342900">
              <a:buFont typeface="+mj-lt"/>
              <a:buAutoNum type="arabicPeriod"/>
            </a:pPr>
            <a:r>
              <a:rPr lang="en-GB" sz="1700" dirty="0"/>
              <a:t>Wright had no reason to involve Kleiman if Kleiman wasn’t the real Satoshi. Faced with a long research which concluded that Wright was unlikely the author of the ” Bitcoin white paper", he cited Kleiman as an important co-author</a:t>
            </a:r>
          </a:p>
        </p:txBody>
      </p:sp>
    </p:spTree>
    <p:extLst>
      <p:ext uri="{BB962C8B-B14F-4D97-AF65-F5344CB8AC3E}">
        <p14:creationId xmlns:p14="http://schemas.microsoft.com/office/powerpoint/2010/main" val="2306032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89</a:t>
            </a:fld>
            <a:endParaRPr lang="en-US" dirty="0"/>
          </a:p>
        </p:txBody>
      </p:sp>
      <p:sp>
        <p:nvSpPr>
          <p:cNvPr id="3" name="Rettangolo 2">
            <a:extLst>
              <a:ext uri="{FF2B5EF4-FFF2-40B4-BE49-F238E27FC236}">
                <a16:creationId xmlns:a16="http://schemas.microsoft.com/office/drawing/2014/main" id="{F16075CA-B97C-434F-AEB8-45018E9DE2B8}"/>
              </a:ext>
            </a:extLst>
          </p:cNvPr>
          <p:cNvSpPr/>
          <p:nvPr/>
        </p:nvSpPr>
        <p:spPr>
          <a:xfrm>
            <a:off x="505239" y="1628860"/>
            <a:ext cx="11181522" cy="4524315"/>
          </a:xfrm>
          <a:prstGeom prst="rect">
            <a:avLst/>
          </a:prstGeom>
        </p:spPr>
        <p:txBody>
          <a:bodyPr wrap="square">
            <a:spAutoFit/>
          </a:bodyPr>
          <a:lstStyle/>
          <a:p>
            <a:r>
              <a:rPr lang="en-GB" b="1" dirty="0">
                <a:solidFill>
                  <a:srgbClr val="000000"/>
                </a:solidFill>
                <a:latin typeface="Tahoma" panose="020B0604030504040204" pitchFamily="34" charset="0"/>
              </a:rPr>
              <a:t>Deductions</a:t>
            </a:r>
            <a:r>
              <a:rPr lang="en-GB" dirty="0">
                <a:solidFill>
                  <a:srgbClr val="000000"/>
                </a:solidFill>
                <a:latin typeface="Tahoma" panose="020B0604030504040204" pitchFamily="34" charset="0"/>
              </a:rPr>
              <a:t>:</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Wright could only claim to be Satoshi if he was absolutely certain that the real Satoshi would not contradict him. He knew David Kleiman was dead.</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Kleiman had the right profile and skills to be Satoshi</a:t>
            </a:r>
          </a:p>
          <a:p>
            <a:pPr marL="285750" indent="-285750">
              <a:buFont typeface="Arial" panose="020B0604020202020204" pitchFamily="34" charset="0"/>
              <a:buChar char="•"/>
            </a:pPr>
            <a:endParaRPr lang="en-GB"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Wright had initially convinced Gavin Andresen by presenting the miner’s private key to block 9. The real Satoshi Nakamoto must have provided this evidence to Wright, which perhaps had been given to him by Kleiman to prove he was Satoshi. Wright couldn’t provide any more convincing evidence.</a:t>
            </a:r>
          </a:p>
          <a:p>
            <a:pPr marL="285750" indent="-285750">
              <a:buFont typeface="Arial" panose="020B0604020202020204" pitchFamily="34" charset="0"/>
              <a:buChar char="•"/>
            </a:pPr>
            <a:endParaRPr lang="it-IT" dirty="0">
              <a:solidFill>
                <a:srgbClr val="000000"/>
              </a:solidFill>
              <a:latin typeface="Tahoma" panose="020B0604030504040204" pitchFamily="34" charset="0"/>
            </a:endParaRPr>
          </a:p>
          <a:p>
            <a:pPr marL="285750" indent="-285750">
              <a:buFont typeface="Arial" panose="020B0604020202020204" pitchFamily="34" charset="0"/>
              <a:buChar char="•"/>
            </a:pPr>
            <a:r>
              <a:rPr lang="en-GB" dirty="0">
                <a:solidFill>
                  <a:srgbClr val="000000"/>
                </a:solidFill>
                <a:latin typeface="Tahoma" panose="020B0604030504040204" pitchFamily="34" charset="0"/>
              </a:rPr>
              <a:t>Recently, Ira Kleiman, brother of Dave Kleiman, sued Wright for half of Satoshi Nakamoto’s Bitcoins, (supposed to be $5 billion). Ira probably has evidence to support this case. </a:t>
            </a:r>
            <a:r>
              <a:rPr lang="en-GB" u="sng" dirty="0">
                <a:solidFill>
                  <a:srgbClr val="000000"/>
                </a:solidFill>
                <a:latin typeface="Tahoma" panose="020B0604030504040204" pitchFamily="34" charset="0"/>
              </a:rPr>
              <a:t>Funny thing:</a:t>
            </a:r>
            <a:r>
              <a:rPr lang="en-GB" dirty="0">
                <a:solidFill>
                  <a:srgbClr val="000000"/>
                </a:solidFill>
                <a:latin typeface="Tahoma" panose="020B0604030504040204" pitchFamily="34" charset="0"/>
              </a:rPr>
              <a:t> the best defense for Wright would be to say he lied.</a:t>
            </a:r>
          </a:p>
          <a:p>
            <a:endParaRPr lang="en-GB" dirty="0">
              <a:solidFill>
                <a:srgbClr val="000000"/>
              </a:solidFill>
              <a:latin typeface="Tahoma" panose="020B0604030504040204" pitchFamily="34" charset="0"/>
            </a:endParaRPr>
          </a:p>
          <a:p>
            <a:r>
              <a:rPr lang="en-GB" dirty="0">
                <a:solidFill>
                  <a:srgbClr val="000000"/>
                </a:solidFill>
                <a:latin typeface="Tahoma" panose="020B0604030504040204" pitchFamily="34" charset="0"/>
              </a:rPr>
              <a:t>Conclusion: The probability that Kleiman was Satoshi Nakamoto is quite high!</a:t>
            </a:r>
          </a:p>
        </p:txBody>
      </p:sp>
    </p:spTree>
    <p:extLst>
      <p:ext uri="{BB962C8B-B14F-4D97-AF65-F5344CB8AC3E}">
        <p14:creationId xmlns:p14="http://schemas.microsoft.com/office/powerpoint/2010/main" val="189436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E2F2E-094E-4330-B368-9982FC76846C}"/>
              </a:ext>
            </a:extLst>
          </p:cNvPr>
          <p:cNvSpPr>
            <a:spLocks noGrp="1"/>
          </p:cNvSpPr>
          <p:nvPr>
            <p:ph type="title"/>
          </p:nvPr>
        </p:nvSpPr>
        <p:spPr/>
        <p:txBody>
          <a:bodyPr/>
          <a:lstStyle/>
          <a:p>
            <a:r>
              <a:rPr lang="it-IT" dirty="0"/>
              <a:t>So:</a:t>
            </a:r>
            <a:endParaRPr lang="en-GB" dirty="0"/>
          </a:p>
        </p:txBody>
      </p:sp>
      <p:sp>
        <p:nvSpPr>
          <p:cNvPr id="3" name="Content Placeholder 2">
            <a:extLst>
              <a:ext uri="{FF2B5EF4-FFF2-40B4-BE49-F238E27FC236}">
                <a16:creationId xmlns:a16="http://schemas.microsoft.com/office/drawing/2014/main" id="{48558526-1E11-4D43-9C6A-7B8427EFA069}"/>
              </a:ext>
            </a:extLst>
          </p:cNvPr>
          <p:cNvSpPr>
            <a:spLocks noGrp="1"/>
          </p:cNvSpPr>
          <p:nvPr>
            <p:ph idx="1"/>
          </p:nvPr>
        </p:nvSpPr>
        <p:spPr>
          <a:xfrm>
            <a:off x="838200" y="1891329"/>
            <a:ext cx="10515600" cy="4417395"/>
          </a:xfrm>
        </p:spPr>
        <p:txBody>
          <a:bodyPr>
            <a:normAutofit lnSpcReduction="10000"/>
          </a:bodyPr>
          <a:lstStyle/>
          <a:p>
            <a:r>
              <a:rPr lang="en-GB" dirty="0"/>
              <a:t>Today money is mainly electronic, or in other words a registration within a database:</a:t>
            </a:r>
            <a:br>
              <a:rPr lang="en-GB" dirty="0"/>
            </a:br>
            <a:r>
              <a:rPr lang="en-GB" dirty="0"/>
              <a:t>	- Bank accounts</a:t>
            </a:r>
            <a:br>
              <a:rPr lang="en-GB" dirty="0"/>
            </a:br>
            <a:r>
              <a:rPr lang="en-GB" dirty="0"/>
              <a:t>	- Credit and prepaid cards</a:t>
            </a:r>
            <a:br>
              <a:rPr lang="en-GB" dirty="0"/>
            </a:br>
            <a:r>
              <a:rPr lang="en-GB" dirty="0"/>
              <a:t>	- Bonds, funds, . . .</a:t>
            </a:r>
          </a:p>
          <a:p>
            <a:r>
              <a:rPr lang="en-GB" dirty="0"/>
              <a:t>Normally, the manager is a bank</a:t>
            </a:r>
          </a:p>
          <a:p>
            <a:r>
              <a:rPr lang="en-GB" dirty="0"/>
              <a:t>Records are very secure: duplicate databases, redundant and distant computing site, backups...</a:t>
            </a:r>
          </a:p>
          <a:p>
            <a:r>
              <a:rPr lang="en-GB" dirty="0"/>
              <a:t>However, in principle, a distributed (and thus replicated) peer-to-peer database could have the same secure record-keeping function!</a:t>
            </a:r>
          </a:p>
          <a:p>
            <a:r>
              <a:rPr lang="en-GB" dirty="0"/>
              <a:t>The common factor in these scenarios is the </a:t>
            </a:r>
            <a:r>
              <a:rPr lang="en-GB" b="1" dirty="0"/>
              <a:t>TRUST</a:t>
            </a:r>
            <a:r>
              <a:rPr lang="en-GB" dirty="0"/>
              <a:t>!</a:t>
            </a:r>
          </a:p>
        </p:txBody>
      </p:sp>
      <p:sp>
        <p:nvSpPr>
          <p:cNvPr id="6" name="Slide Number Placeholder 5">
            <a:extLst>
              <a:ext uri="{FF2B5EF4-FFF2-40B4-BE49-F238E27FC236}">
                <a16:creationId xmlns:a16="http://schemas.microsoft.com/office/drawing/2014/main" id="{0B8F199F-7358-41BB-9C3F-B266D9478A6B}"/>
              </a:ext>
            </a:extLst>
          </p:cNvPr>
          <p:cNvSpPr>
            <a:spLocks noGrp="1"/>
          </p:cNvSpPr>
          <p:nvPr>
            <p:ph type="sldNum" sz="quarter" idx="12"/>
          </p:nvPr>
        </p:nvSpPr>
        <p:spPr>
          <a:xfrm>
            <a:off x="5702200" y="6356349"/>
            <a:ext cx="787600" cy="365125"/>
          </a:xfrm>
        </p:spPr>
        <p:txBody>
          <a:bodyPr/>
          <a:lstStyle/>
          <a:p>
            <a:pPr algn="ctr"/>
            <a:fld id="{B14DC977-BC50-43F6-B379-4F14C4286E89}" type="slidenum">
              <a:rPr lang="en-US" smtClean="0"/>
              <a:pPr algn="ctr"/>
              <a:t>9</a:t>
            </a:fld>
            <a:endParaRPr lang="en-US" dirty="0"/>
          </a:p>
        </p:txBody>
      </p:sp>
    </p:spTree>
    <p:extLst>
      <p:ext uri="{BB962C8B-B14F-4D97-AF65-F5344CB8AC3E}">
        <p14:creationId xmlns:p14="http://schemas.microsoft.com/office/powerpoint/2010/main" val="42637458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90</a:t>
            </a:fld>
            <a:endParaRPr lang="en-US" dirty="0"/>
          </a:p>
        </p:txBody>
      </p:sp>
      <p:pic>
        <p:nvPicPr>
          <p:cNvPr id="5" name="image55.jpeg">
            <a:extLst>
              <a:ext uri="{FF2B5EF4-FFF2-40B4-BE49-F238E27FC236}">
                <a16:creationId xmlns:a16="http://schemas.microsoft.com/office/drawing/2014/main" id="{536065FF-A4FA-164D-ACB0-B3F6E54BE4AB}"/>
              </a:ext>
            </a:extLst>
          </p:cNvPr>
          <p:cNvPicPr/>
          <p:nvPr/>
        </p:nvPicPr>
        <p:blipFill rotWithShape="1">
          <a:blip r:embed="rId3" cstate="print"/>
          <a:srcRect l="76498" t="11193" r="1991" b="35295"/>
          <a:stretch/>
        </p:blipFill>
        <p:spPr>
          <a:xfrm>
            <a:off x="9819862" y="1139686"/>
            <a:ext cx="1828800" cy="3339549"/>
          </a:xfrm>
          <a:prstGeom prst="rect">
            <a:avLst/>
          </a:prstGeom>
        </p:spPr>
      </p:pic>
      <p:sp>
        <p:nvSpPr>
          <p:cNvPr id="4" name="CasellaDiTesto 3">
            <a:extLst>
              <a:ext uri="{FF2B5EF4-FFF2-40B4-BE49-F238E27FC236}">
                <a16:creationId xmlns:a16="http://schemas.microsoft.com/office/drawing/2014/main" id="{731B572D-B728-2F42-B85E-D495BCF2584E}"/>
              </a:ext>
            </a:extLst>
          </p:cNvPr>
          <p:cNvSpPr txBox="1"/>
          <p:nvPr/>
        </p:nvSpPr>
        <p:spPr>
          <a:xfrm>
            <a:off x="655983" y="1630019"/>
            <a:ext cx="8497956" cy="4801314"/>
          </a:xfrm>
          <a:prstGeom prst="rect">
            <a:avLst/>
          </a:prstGeom>
          <a:noFill/>
        </p:spPr>
        <p:txBody>
          <a:bodyPr wrap="square" rtlCol="0">
            <a:spAutoFit/>
          </a:bodyPr>
          <a:lstStyle/>
          <a:p>
            <a:pPr marL="285750" indent="-285750">
              <a:buFont typeface="Arial" panose="020B0604020202020204" pitchFamily="34" charset="0"/>
              <a:buChar char="•"/>
            </a:pPr>
            <a:r>
              <a:rPr lang="en-GB" b="1" dirty="0"/>
              <a:t>Paul Solotshi Calder Le Roux </a:t>
            </a:r>
            <a:r>
              <a:rPr lang="en-GB" dirty="0"/>
              <a:t>was an computer scientist and a criminal</a:t>
            </a:r>
          </a:p>
          <a:p>
            <a:pPr marL="285750" indent="-285750">
              <a:buFont typeface="Arial" panose="020B0604020202020204" pitchFamily="34" charset="0"/>
              <a:buChar char="•"/>
            </a:pPr>
            <a:endParaRPr lang="en-GB" b="1" dirty="0"/>
          </a:p>
          <a:p>
            <a:pPr marL="285750" indent="-285750">
              <a:buFont typeface="Arial" panose="020B0604020202020204" pitchFamily="34" charset="0"/>
              <a:buChar char="•"/>
            </a:pPr>
            <a:r>
              <a:rPr lang="en-GB" dirty="0"/>
              <a:t>He was interested in programming demonstrating great skills. When he was 16 years old, he illegally sold pornographic video</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1998 developed the program E4M (Encryption for the Masses), program on which is based the TrueCrypt software (2004). This software manage virtual encrypted disk drive on Windows and Linux</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2004 built several website and call center for selling therapeutic drug online</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2007, he was famous on the drug and weapons trade. This business lead him to kill several people that betrayed him</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In 2012 he was arrested, and nowadays he is in prison. Seems that Craig Wright requested special protections by Le Roux since Wright thought he could be killed by Le Roux</a:t>
            </a:r>
          </a:p>
        </p:txBody>
      </p:sp>
    </p:spTree>
    <p:extLst>
      <p:ext uri="{BB962C8B-B14F-4D97-AF65-F5344CB8AC3E}">
        <p14:creationId xmlns:p14="http://schemas.microsoft.com/office/powerpoint/2010/main" val="15092421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91</a:t>
            </a:fld>
            <a:endParaRPr lang="en-US" dirty="0"/>
          </a:p>
        </p:txBody>
      </p:sp>
      <p:pic>
        <p:nvPicPr>
          <p:cNvPr id="5" name="image56.jpeg">
            <a:extLst>
              <a:ext uri="{FF2B5EF4-FFF2-40B4-BE49-F238E27FC236}">
                <a16:creationId xmlns:a16="http://schemas.microsoft.com/office/drawing/2014/main" id="{784206BD-0DAB-BE41-A406-80F7AE1327AD}"/>
              </a:ext>
            </a:extLst>
          </p:cNvPr>
          <p:cNvPicPr/>
          <p:nvPr/>
        </p:nvPicPr>
        <p:blipFill rotWithShape="1">
          <a:blip r:embed="rId3" cstate="print"/>
          <a:srcRect l="73746" t="11096" r="1" b="38789"/>
          <a:stretch/>
        </p:blipFill>
        <p:spPr>
          <a:xfrm>
            <a:off x="9157667" y="993983"/>
            <a:ext cx="2285586" cy="3127514"/>
          </a:xfrm>
          <a:prstGeom prst="rect">
            <a:avLst/>
          </a:prstGeom>
        </p:spPr>
      </p:pic>
      <p:sp>
        <p:nvSpPr>
          <p:cNvPr id="4" name="Rettangolo 3">
            <a:extLst>
              <a:ext uri="{FF2B5EF4-FFF2-40B4-BE49-F238E27FC236}">
                <a16:creationId xmlns:a16="http://schemas.microsoft.com/office/drawing/2014/main" id="{2404FFBE-1100-8747-8C5D-BF013112A73E}"/>
              </a:ext>
            </a:extLst>
          </p:cNvPr>
          <p:cNvSpPr/>
          <p:nvPr/>
        </p:nvSpPr>
        <p:spPr>
          <a:xfrm>
            <a:off x="268356" y="1561816"/>
            <a:ext cx="9899374" cy="4801314"/>
          </a:xfrm>
          <a:prstGeom prst="rect">
            <a:avLst/>
          </a:prstGeom>
        </p:spPr>
        <p:txBody>
          <a:bodyPr wrap="square">
            <a:spAutoFit/>
          </a:bodyPr>
          <a:lstStyle/>
          <a:p>
            <a:r>
              <a:rPr lang="en-GB" b="1" dirty="0"/>
              <a:t>Deductions and clues:</a:t>
            </a:r>
          </a:p>
          <a:p>
            <a:pPr marL="285750" indent="-285750">
              <a:buFont typeface="Arial" panose="020B0604020202020204" pitchFamily="34" charset="0"/>
              <a:buChar char="•"/>
            </a:pPr>
            <a:r>
              <a:rPr lang="en-GB" dirty="0"/>
              <a:t>The curious resemblance: Satoshi / Solotshi</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C++ programmers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with a strong interest in encryption and privacy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distrustful of authority</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interested in online gambling: Bitcoin’s initial code included a poker client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Both aware of the difficulties with traditional payment systems, Le Roux because of its drug racket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Satoshi disappeared in early 2011 to "move on to other things", at a time when Le Roux was moving from software genius to gang leader</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With tens of millions of dollars in cash, Le Roux does not need to cash its BTC</a:t>
            </a:r>
          </a:p>
        </p:txBody>
      </p:sp>
    </p:spTree>
    <p:extLst>
      <p:ext uri="{BB962C8B-B14F-4D97-AF65-F5344CB8AC3E}">
        <p14:creationId xmlns:p14="http://schemas.microsoft.com/office/powerpoint/2010/main" val="209092472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923D-A53E-4F93-A3CF-33E90154AF98}"/>
              </a:ext>
            </a:extLst>
          </p:cNvPr>
          <p:cNvSpPr>
            <a:spLocks noGrp="1"/>
          </p:cNvSpPr>
          <p:nvPr>
            <p:ph type="title"/>
          </p:nvPr>
        </p:nvSpPr>
        <p:spPr/>
        <p:txBody>
          <a:bodyPr/>
          <a:lstStyle/>
          <a:p>
            <a:r>
              <a:rPr lang="en-GB" dirty="0"/>
              <a:t>Who is Satoshi Nakamoto?</a:t>
            </a:r>
          </a:p>
        </p:txBody>
      </p:sp>
      <p:sp>
        <p:nvSpPr>
          <p:cNvPr id="6" name="Slide Number Placeholder 5">
            <a:extLst>
              <a:ext uri="{FF2B5EF4-FFF2-40B4-BE49-F238E27FC236}">
                <a16:creationId xmlns:a16="http://schemas.microsoft.com/office/drawing/2014/main" id="{9F3A60FE-C713-4E28-8CB8-D1529343F78A}"/>
              </a:ext>
            </a:extLst>
          </p:cNvPr>
          <p:cNvSpPr>
            <a:spLocks noGrp="1"/>
          </p:cNvSpPr>
          <p:nvPr>
            <p:ph type="sldNum" sz="quarter" idx="12"/>
          </p:nvPr>
        </p:nvSpPr>
        <p:spPr>
          <a:xfrm>
            <a:off x="5702200" y="6322786"/>
            <a:ext cx="787600" cy="365125"/>
          </a:xfrm>
        </p:spPr>
        <p:txBody>
          <a:bodyPr/>
          <a:lstStyle/>
          <a:p>
            <a:pPr algn="ctr"/>
            <a:fld id="{B14DC977-BC50-43F6-B379-4F14C4286E89}" type="slidenum">
              <a:rPr lang="en-US" smtClean="0"/>
              <a:pPr algn="ctr"/>
              <a:t>92</a:t>
            </a:fld>
            <a:endParaRPr lang="en-US" dirty="0"/>
          </a:p>
        </p:txBody>
      </p:sp>
      <p:pic>
        <p:nvPicPr>
          <p:cNvPr id="4" name="image57.jpeg">
            <a:extLst>
              <a:ext uri="{FF2B5EF4-FFF2-40B4-BE49-F238E27FC236}">
                <a16:creationId xmlns:a16="http://schemas.microsoft.com/office/drawing/2014/main" id="{058D0560-241A-644B-AEE0-447E5F19568E}"/>
              </a:ext>
            </a:extLst>
          </p:cNvPr>
          <p:cNvPicPr/>
          <p:nvPr/>
        </p:nvPicPr>
        <p:blipFill rotWithShape="1">
          <a:blip r:embed="rId3" cstate="print"/>
          <a:srcRect t="13211" r="20818" b="31207"/>
          <a:stretch/>
        </p:blipFill>
        <p:spPr>
          <a:xfrm>
            <a:off x="562100" y="1511907"/>
            <a:ext cx="6922066" cy="3468756"/>
          </a:xfrm>
          <a:prstGeom prst="rect">
            <a:avLst/>
          </a:prstGeom>
        </p:spPr>
      </p:pic>
      <p:sp>
        <p:nvSpPr>
          <p:cNvPr id="3" name="Rettangolo 2">
            <a:extLst>
              <a:ext uri="{FF2B5EF4-FFF2-40B4-BE49-F238E27FC236}">
                <a16:creationId xmlns:a16="http://schemas.microsoft.com/office/drawing/2014/main" id="{8199C507-ADAA-1A41-94D2-A0AE580BA10D}"/>
              </a:ext>
            </a:extLst>
          </p:cNvPr>
          <p:cNvSpPr/>
          <p:nvPr/>
        </p:nvSpPr>
        <p:spPr>
          <a:xfrm>
            <a:off x="119269" y="5698169"/>
            <a:ext cx="11340548" cy="461665"/>
          </a:xfrm>
          <a:prstGeom prst="rect">
            <a:avLst/>
          </a:prstGeom>
        </p:spPr>
        <p:txBody>
          <a:bodyPr wrap="square">
            <a:spAutoFit/>
          </a:bodyPr>
          <a:lstStyle/>
          <a:p>
            <a:r>
              <a:rPr lang="en-GB" sz="2400" b="1" dirty="0"/>
              <a:t>If a writer had created the plot for a crime novel, he could not have done better!</a:t>
            </a:r>
          </a:p>
        </p:txBody>
      </p:sp>
    </p:spTree>
    <p:extLst>
      <p:ext uri="{BB962C8B-B14F-4D97-AF65-F5344CB8AC3E}">
        <p14:creationId xmlns:p14="http://schemas.microsoft.com/office/powerpoint/2010/main" val="205941767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06C7B23-E736-4779-A824-FD3CB44D33C8}"/>
              </a:ext>
            </a:extLst>
          </p:cNvPr>
          <p:cNvSpPr>
            <a:spLocks noGrp="1"/>
          </p:cNvSpPr>
          <p:nvPr>
            <p:ph type="ctrTitle"/>
          </p:nvPr>
        </p:nvSpPr>
        <p:spPr>
          <a:xfrm>
            <a:off x="1204823" y="2774628"/>
            <a:ext cx="9144000" cy="757829"/>
          </a:xfrm>
        </p:spPr>
        <p:txBody>
          <a:bodyPr/>
          <a:lstStyle/>
          <a:p>
            <a:r>
              <a:rPr lang="en-GB" dirty="0"/>
              <a:t>Thank</a:t>
            </a:r>
            <a:r>
              <a:rPr lang="de-DE" dirty="0"/>
              <a:t> </a:t>
            </a:r>
            <a:r>
              <a:rPr lang="en-GB" dirty="0"/>
              <a:t>you</a:t>
            </a:r>
            <a:r>
              <a:rPr lang="de-DE" dirty="0"/>
              <a:t> </a:t>
            </a:r>
            <a:r>
              <a:rPr lang="de-DE" dirty="0" err="1"/>
              <a:t>for</a:t>
            </a:r>
            <a:r>
              <a:rPr lang="de-DE" dirty="0"/>
              <a:t> </a:t>
            </a:r>
            <a:r>
              <a:rPr lang="de-DE" dirty="0" err="1"/>
              <a:t>your</a:t>
            </a:r>
            <a:r>
              <a:rPr lang="de-DE" dirty="0"/>
              <a:t> </a:t>
            </a:r>
            <a:r>
              <a:rPr lang="de-DE" dirty="0" err="1"/>
              <a:t>attention</a:t>
            </a:r>
            <a:r>
              <a:rPr lang="de-DE" dirty="0"/>
              <a:t>! </a:t>
            </a:r>
          </a:p>
        </p:txBody>
      </p:sp>
      <p:sp>
        <p:nvSpPr>
          <p:cNvPr id="3" name="Untertitel 2">
            <a:extLst>
              <a:ext uri="{FF2B5EF4-FFF2-40B4-BE49-F238E27FC236}">
                <a16:creationId xmlns:a16="http://schemas.microsoft.com/office/drawing/2014/main" id="{0624594A-2B8D-4D7B-8F8C-25ED0F482613}"/>
              </a:ext>
            </a:extLst>
          </p:cNvPr>
          <p:cNvSpPr>
            <a:spLocks noGrp="1"/>
          </p:cNvSpPr>
          <p:nvPr>
            <p:ph type="subTitle" idx="1"/>
          </p:nvPr>
        </p:nvSpPr>
        <p:spPr>
          <a:xfrm>
            <a:off x="1204823" y="3762554"/>
            <a:ext cx="9144000" cy="565397"/>
          </a:xfrm>
        </p:spPr>
        <p:txBody>
          <a:bodyPr/>
          <a:lstStyle/>
          <a:p>
            <a:r>
              <a:rPr lang="de-DE" dirty="0"/>
              <a:t>www.smartgridsmaster.eu</a:t>
            </a:r>
          </a:p>
        </p:txBody>
      </p:sp>
    </p:spTree>
    <p:extLst>
      <p:ext uri="{BB962C8B-B14F-4D97-AF65-F5344CB8AC3E}">
        <p14:creationId xmlns:p14="http://schemas.microsoft.com/office/powerpoint/2010/main" val="14517293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20169</TotalTime>
  <Words>7635</Words>
  <Application>Microsoft Macintosh PowerPoint</Application>
  <PresentationFormat>Widescreen</PresentationFormat>
  <Paragraphs>886</Paragraphs>
  <Slides>93</Slides>
  <Notes>92</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93</vt:i4>
      </vt:variant>
    </vt:vector>
  </HeadingPairs>
  <TitlesOfParts>
    <vt:vector size="102" baseType="lpstr">
      <vt:lpstr>Arial</vt:lpstr>
      <vt:lpstr>Calibri</vt:lpstr>
      <vt:lpstr>Calibri Light</vt:lpstr>
      <vt:lpstr>Cambria Math</vt:lpstr>
      <vt:lpstr>Courier New</vt:lpstr>
      <vt:lpstr>Tahoma</vt:lpstr>
      <vt:lpstr>Verdana</vt:lpstr>
      <vt:lpstr>Wingdings</vt:lpstr>
      <vt:lpstr>Office Theme</vt:lpstr>
      <vt:lpstr>Blockchain for smart grids management</vt:lpstr>
      <vt:lpstr>Course material developed in collaboration with University of  Cagliari, University of Cyprus, University of Western Macedonia, Mines ParisTech, Technische Hochschule Ulm, Deloitte, WIP   with support from Erasmus+ </vt:lpstr>
      <vt:lpstr>Content Structure</vt:lpstr>
      <vt:lpstr>Blockchain</vt:lpstr>
      <vt:lpstr>Everything started with Bitcoins</vt:lpstr>
      <vt:lpstr>Bitcoin</vt:lpstr>
      <vt:lpstr>But first let us ask ourselves: What is money?</vt:lpstr>
      <vt:lpstr>The psychological basis</vt:lpstr>
      <vt:lpstr>So:</vt:lpstr>
      <vt:lpstr>The mathematical and computer bases</vt:lpstr>
      <vt:lpstr>Cryptography</vt:lpstr>
      <vt:lpstr>Asymmetric encryption</vt:lpstr>
      <vt:lpstr>Asymmetric encryption</vt:lpstr>
      <vt:lpstr>Other uses of asymmetric cryptography</vt:lpstr>
      <vt:lpstr>Hash footprints</vt:lpstr>
      <vt:lpstr>Example of hash prints</vt:lpstr>
      <vt:lpstr>Use of hash functions in Bitcoins</vt:lpstr>
      <vt:lpstr>How easy would be to hack the encryption?</vt:lpstr>
      <vt:lpstr>Violating encryption by trial and error</vt:lpstr>
      <vt:lpstr>The digital signature</vt:lpstr>
      <vt:lpstr>Mechanism of digital signature</vt:lpstr>
      <vt:lpstr>Verification of signed file</vt:lpstr>
      <vt:lpstr>The computer bases of cryptocurrencies</vt:lpstr>
      <vt:lpstr>The software</vt:lpstr>
      <vt:lpstr>The idea</vt:lpstr>
      <vt:lpstr>Bitcoin address</vt:lpstr>
      <vt:lpstr>Bitcoin address</vt:lpstr>
      <vt:lpstr>From the public key to the Bitcoin address</vt:lpstr>
      <vt:lpstr>String BASE58</vt:lpstr>
      <vt:lpstr>Bitcoin address</vt:lpstr>
      <vt:lpstr>Bitcoin address</vt:lpstr>
      <vt:lpstr>Why it is called Block Chain?</vt:lpstr>
      <vt:lpstr>The Bitcoin transaction</vt:lpstr>
      <vt:lpstr>The problem of consensus</vt:lpstr>
      <vt:lpstr>Peer-to-peer and game theory</vt:lpstr>
      <vt:lpstr>The Sybil attack</vt:lpstr>
      <vt:lpstr>The Proof-of-Work</vt:lpstr>
      <vt:lpstr>Proof-of-Work and Miner</vt:lpstr>
      <vt:lpstr>The compensation of miners</vt:lpstr>
      <vt:lpstr>Consensus mechanism</vt:lpstr>
      <vt:lpstr>Consensus mechanism</vt:lpstr>
      <vt:lpstr>Consensus mechanism</vt:lpstr>
      <vt:lpstr>Consensus mechanism</vt:lpstr>
      <vt:lpstr>The problem of Byzantine generals</vt:lpstr>
      <vt:lpstr>Consensus in Blockchain</vt:lpstr>
      <vt:lpstr>PoW</vt:lpstr>
      <vt:lpstr>Proof-of-Stake (PoS)</vt:lpstr>
      <vt:lpstr>PoW vs PoS</vt:lpstr>
      <vt:lpstr>PoW vs PoS</vt:lpstr>
      <vt:lpstr>PoS</vt:lpstr>
      <vt:lpstr>Proof of Burn (PoB)</vt:lpstr>
      <vt:lpstr>"Byzantine-resistant" algorithms</vt:lpstr>
      <vt:lpstr>Bitcoin</vt:lpstr>
      <vt:lpstr>Commission and irrevocability</vt:lpstr>
      <vt:lpstr>Validation of the transaction</vt:lpstr>
      <vt:lpstr>The "rest" (change)</vt:lpstr>
      <vt:lpstr>Generation Transaction or Coinbase</vt:lpstr>
      <vt:lpstr>Other Transactions</vt:lpstr>
      <vt:lpstr>Double Spending</vt:lpstr>
      <vt:lpstr>Block data</vt:lpstr>
      <vt:lpstr>How to validate a block?</vt:lpstr>
      <vt:lpstr>Hash rate</vt:lpstr>
      <vt:lpstr>Miners hardware</vt:lpstr>
      <vt:lpstr>Miners hardware</vt:lpstr>
      <vt:lpstr>Modern mining farm</vt:lpstr>
      <vt:lpstr>Mining Pools</vt:lpstr>
      <vt:lpstr>% of blocks validated by pools at 03/2020</vt:lpstr>
      <vt:lpstr>Sending transactions to blocks</vt:lpstr>
      <vt:lpstr>Validation of blocks: problems</vt:lpstr>
      <vt:lpstr>Fork</vt:lpstr>
      <vt:lpstr>Fork</vt:lpstr>
      <vt:lpstr>Fork</vt:lpstr>
      <vt:lpstr>Fork</vt:lpstr>
      <vt:lpstr>Fork</vt:lpstr>
      <vt:lpstr>Fork</vt:lpstr>
      <vt:lpstr>Fork</vt:lpstr>
      <vt:lpstr>Fork</vt:lpstr>
      <vt:lpstr>Where do we keep cryptocurrencies?</vt:lpstr>
      <vt:lpstr>Wallet</vt:lpstr>
      <vt:lpstr>Attacks to Bitcoin</vt:lpstr>
      <vt:lpstr>The attack of 51%</vt:lpstr>
      <vt:lpstr>Race Attack</vt:lpstr>
      <vt:lpstr>The attack of Finney</vt:lpstr>
      <vt:lpstr>Attacks on miners</vt:lpstr>
      <vt:lpstr>Just for fun: Who is Satoshi Nakamoto?</vt:lpstr>
      <vt:lpstr>Who is Satoshi Nakamoto?</vt:lpstr>
      <vt:lpstr>Who is Satoshi Nakamoto?</vt:lpstr>
      <vt:lpstr>Who is Satoshi Nakamoto?</vt:lpstr>
      <vt:lpstr>Who is Satoshi Nakamoto?</vt:lpstr>
      <vt:lpstr>Who is Satoshi Nakamoto?</vt:lpstr>
      <vt:lpstr>Who is Satoshi Nakamoto?</vt:lpstr>
      <vt:lpstr>Who is Satoshi Nakamoto?</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Electric Power Distribution and Smart Grid</dc:title>
  <dc:creator>Magdalena Kovarova</dc:creator>
  <cp:lastModifiedBy>MARCO GALICI</cp:lastModifiedBy>
  <cp:revision>1305</cp:revision>
  <dcterms:created xsi:type="dcterms:W3CDTF">2019-12-17T13:08:16Z</dcterms:created>
  <dcterms:modified xsi:type="dcterms:W3CDTF">2021-08-05T16:29:44Z</dcterms:modified>
</cp:coreProperties>
</file>